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78" r:id="rId2"/>
    <p:sldId id="259" r:id="rId3"/>
    <p:sldId id="276" r:id="rId4"/>
    <p:sldId id="265" r:id="rId5"/>
    <p:sldId id="287" r:id="rId6"/>
    <p:sldId id="293" r:id="rId7"/>
    <p:sldId id="295" r:id="rId8"/>
    <p:sldId id="288" r:id="rId9"/>
    <p:sldId id="289" r:id="rId10"/>
    <p:sldId id="290" r:id="rId11"/>
    <p:sldId id="309" r:id="rId12"/>
    <p:sldId id="269" r:id="rId13"/>
    <p:sldId id="310" r:id="rId14"/>
    <p:sldId id="270" r:id="rId15"/>
    <p:sldId id="271" r:id="rId16"/>
    <p:sldId id="300" r:id="rId17"/>
    <p:sldId id="267" r:id="rId18"/>
    <p:sldId id="274" r:id="rId19"/>
    <p:sldId id="307" r:id="rId20"/>
    <p:sldId id="297" r:id="rId21"/>
    <p:sldId id="311" r:id="rId22"/>
    <p:sldId id="284" r:id="rId23"/>
    <p:sldId id="296" r:id="rId24"/>
    <p:sldId id="312" r:id="rId25"/>
    <p:sldId id="313" r:id="rId26"/>
    <p:sldId id="299" r:id="rId2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onpc" initials="w" lastIdx="0" clrIdx="0">
    <p:extLst>
      <p:ext uri="{19B8F6BF-5375-455C-9EA6-DF929625EA0E}">
        <p15:presenceInfo xmlns:p15="http://schemas.microsoft.com/office/powerpoint/2012/main" userId="wonpc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575"/>
    <a:srgbClr val="44D4D8"/>
    <a:srgbClr val="E6E6E6"/>
    <a:srgbClr val="9DE9EB"/>
    <a:srgbClr val="FFDC6D"/>
    <a:srgbClr val="3ED2D6"/>
    <a:srgbClr val="1D8487"/>
    <a:srgbClr val="9AE8EA"/>
    <a:srgbClr val="CC9B00"/>
    <a:srgbClr val="F7C1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56" autoAdjust="0"/>
    <p:restoredTop sz="96220" autoAdjust="0"/>
  </p:normalViewPr>
  <p:slideViewPr>
    <p:cSldViewPr snapToGrid="0" showGuides="1">
      <p:cViewPr varScale="1">
        <p:scale>
          <a:sx n="76" d="100"/>
          <a:sy n="76" d="100"/>
        </p:scale>
        <p:origin x="149" y="62"/>
      </p:cViewPr>
      <p:guideLst>
        <p:guide orient="horz" pos="2137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44D4D8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mon몬소리OTF Black" panose="02000A03000000000000" pitchFamily="50" charset="-127"/>
                    <a:ea typeface="Tmon몬소리OTF Black" panose="02000A03000000000000" pitchFamily="50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</c:numCache>
            </c:numRef>
          </c:cat>
          <c:val>
            <c:numRef>
              <c:f>Sheet1!$B$2:$B$9</c:f>
              <c:numCache>
                <c:formatCode>General</c:formatCode>
                <c:ptCount val="8"/>
                <c:pt idx="0">
                  <c:v>5.4</c:v>
                </c:pt>
                <c:pt idx="1">
                  <c:v>11.7</c:v>
                </c:pt>
                <c:pt idx="2">
                  <c:v>18.5</c:v>
                </c:pt>
                <c:pt idx="3">
                  <c:v>24.1</c:v>
                </c:pt>
                <c:pt idx="4">
                  <c:v>28.8</c:v>
                </c:pt>
                <c:pt idx="5">
                  <c:v>30.5</c:v>
                </c:pt>
                <c:pt idx="6">
                  <c:v>31.8</c:v>
                </c:pt>
                <c:pt idx="7">
                  <c:v>33.6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8BC-4690-92F0-681FB2CBE049}"/>
            </c:ext>
          </c:extLst>
        </c:ser>
        <c:ser>
          <c:idx val="1"/>
          <c:order val="1"/>
          <c:spPr>
            <a:solidFill>
              <a:schemeClr val="accent2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mon몬소리OTF Black" panose="02000A03000000000000" pitchFamily="50" charset="-127"/>
                    <a:ea typeface="Tmon몬소리OTF Black" panose="02000A03000000000000" pitchFamily="50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Sheet1!$A$2:$A$9</c:f>
              <c:numCache>
                <c:formatCode>General</c:formatCode>
                <c:ptCount val="8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  <c:pt idx="7">
                  <c:v>2017</c:v>
                </c:pt>
              </c:numCache>
            </c:numRef>
          </c:cat>
          <c:val>
            <c:numRef>
              <c:f>Sheet1!$C$2:$C$9</c:f>
              <c:numCache>
                <c:formatCode>General</c:formatCode>
                <c:ptCount val="8"/>
                <c:pt idx="0">
                  <c:v>1.5</c:v>
                </c:pt>
                <c:pt idx="1">
                  <c:v>3.1</c:v>
                </c:pt>
                <c:pt idx="2">
                  <c:v>4.5</c:v>
                </c:pt>
                <c:pt idx="3">
                  <c:v>5.4</c:v>
                </c:pt>
                <c:pt idx="4">
                  <c:v>6.3</c:v>
                </c:pt>
                <c:pt idx="5">
                  <c:v>6.5</c:v>
                </c:pt>
                <c:pt idx="6">
                  <c:v>6.7</c:v>
                </c:pt>
                <c:pt idx="7">
                  <c:v>6.8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8BC-4690-92F0-681FB2CBE04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375536672"/>
        <c:axId val="375534704"/>
      </c:barChart>
      <c:catAx>
        <c:axId val="375536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  <a:cs typeface="+mn-cs"/>
              </a:defRPr>
            </a:pPr>
            <a:endParaRPr lang="ko-KR"/>
          </a:p>
        </c:txPr>
        <c:crossAx val="375534704"/>
        <c:crosses val="autoZero"/>
        <c:auto val="1"/>
        <c:lblAlgn val="ctr"/>
        <c:lblOffset val="100"/>
        <c:noMultiLvlLbl val="0"/>
      </c:catAx>
      <c:valAx>
        <c:axId val="375534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  <a:cs typeface="+mn-cs"/>
              </a:defRPr>
            </a:pPr>
            <a:endParaRPr lang="ko-KR"/>
          </a:p>
        </c:txPr>
        <c:crossAx val="3755366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부정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mon몬소리OTF Black" panose="02000A03000000000000" pitchFamily="50" charset="-127"/>
                    <a:ea typeface="Tmon몬소리OTF Black" panose="02000A03000000000000" pitchFamily="50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284</c:v>
                </c:pt>
                <c:pt idx="1">
                  <c:v>290</c:v>
                </c:pt>
                <c:pt idx="2">
                  <c:v>308</c:v>
                </c:pt>
                <c:pt idx="3">
                  <c:v>318</c:v>
                </c:pt>
                <c:pt idx="4">
                  <c:v>330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4D-4FFE-AE8C-701FE01EE92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긍정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20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Tmon몬소리OTF Black" panose="02000A03000000000000" pitchFamily="50" charset="-127"/>
                    <a:ea typeface="Tmon몬소리OTF Black" panose="02000A03000000000000" pitchFamily="50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  <c:pt idx="3">
                  <c:v>2017</c:v>
                </c:pt>
                <c:pt idx="4">
                  <c:v>2018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171</c:v>
                </c:pt>
                <c:pt idx="1">
                  <c:v>162</c:v>
                </c:pt>
                <c:pt idx="2">
                  <c:v>153</c:v>
                </c:pt>
                <c:pt idx="3">
                  <c:v>154</c:v>
                </c:pt>
                <c:pt idx="4">
                  <c:v>156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E4D-4FFE-AE8C-701FE01EE92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56258232"/>
        <c:axId val="356257904"/>
      </c:barChart>
      <c:catAx>
        <c:axId val="3562582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  <a:cs typeface="+mn-cs"/>
              </a:defRPr>
            </a:pPr>
            <a:endParaRPr lang="ko-KR"/>
          </a:p>
        </c:txPr>
        <c:crossAx val="356257904"/>
        <c:crosses val="autoZero"/>
        <c:auto val="1"/>
        <c:lblAlgn val="ctr"/>
        <c:lblOffset val="100"/>
        <c:noMultiLvlLbl val="0"/>
      </c:catAx>
      <c:valAx>
        <c:axId val="356257904"/>
        <c:scaling>
          <c:orientation val="minMax"/>
          <c:min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  <a:cs typeface="+mn-cs"/>
              </a:defRPr>
            </a:pPr>
            <a:endParaRPr lang="ko-KR"/>
          </a:p>
        </c:txPr>
        <c:crossAx val="356258232"/>
        <c:crosses val="autoZero"/>
        <c:crossBetween val="between"/>
        <c:majorUnit val="100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600">
          <a:latin typeface="Tmon몬소리OTF Black" panose="02000A03000000000000" pitchFamily="50" charset="-127"/>
          <a:ea typeface="Tmon몬소리OTF Black" panose="02000A03000000000000" pitchFamily="50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08A06F-F645-43F0-8068-23A002DCF821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C800B1-8B0F-4014-9FEB-92B3FEB10D6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087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7887E-BCDB-4E98-B4EB-34BB2E68EF3F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AC1E-37B7-43B5-8B11-E3B502B2EB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281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7887E-BCDB-4E98-B4EB-34BB2E68EF3F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AC1E-37B7-43B5-8B11-E3B502B2EB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4954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7887E-BCDB-4E98-B4EB-34BB2E68EF3F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AC1E-37B7-43B5-8B11-E3B502B2EB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8617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7887E-BCDB-4E98-B4EB-34BB2E68EF3F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AC1E-37B7-43B5-8B11-E3B502B2EB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8661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7887E-BCDB-4E98-B4EB-34BB2E68EF3F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AC1E-37B7-43B5-8B11-E3B502B2EB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144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7887E-BCDB-4E98-B4EB-34BB2E68EF3F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AC1E-37B7-43B5-8B11-E3B502B2EB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4667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7887E-BCDB-4E98-B4EB-34BB2E68EF3F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AC1E-37B7-43B5-8B11-E3B502B2EB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0389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7887E-BCDB-4E98-B4EB-34BB2E68EF3F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AC1E-37B7-43B5-8B11-E3B502B2EB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000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7887E-BCDB-4E98-B4EB-34BB2E68EF3F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AC1E-37B7-43B5-8B11-E3B502B2EB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070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7887E-BCDB-4E98-B4EB-34BB2E68EF3F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AC1E-37B7-43B5-8B11-E3B502B2EB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177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7887E-BCDB-4E98-B4EB-34BB2E68EF3F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EBAC1E-37B7-43B5-8B11-E3B502B2EB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30459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7887E-BCDB-4E98-B4EB-34BB2E68EF3F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EBAC1E-37B7-43B5-8B11-E3B502B2EB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4157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2.jpg"/><Relationship Id="rId18" Type="http://schemas.openxmlformats.org/officeDocument/2006/relationships/image" Target="../media/image17.jpg"/><Relationship Id="rId26" Type="http://schemas.openxmlformats.org/officeDocument/2006/relationships/image" Target="../media/image25.jpg"/><Relationship Id="rId3" Type="http://schemas.openxmlformats.org/officeDocument/2006/relationships/image" Target="../media/image2.jpg"/><Relationship Id="rId21" Type="http://schemas.openxmlformats.org/officeDocument/2006/relationships/image" Target="../media/image20.jpg"/><Relationship Id="rId7" Type="http://schemas.openxmlformats.org/officeDocument/2006/relationships/image" Target="../media/image6.jpg"/><Relationship Id="rId12" Type="http://schemas.openxmlformats.org/officeDocument/2006/relationships/image" Target="../media/image11.jpg"/><Relationship Id="rId17" Type="http://schemas.openxmlformats.org/officeDocument/2006/relationships/image" Target="../media/image16.jpg"/><Relationship Id="rId25" Type="http://schemas.openxmlformats.org/officeDocument/2006/relationships/image" Target="../media/image24.jpg"/><Relationship Id="rId2" Type="http://schemas.openxmlformats.org/officeDocument/2006/relationships/image" Target="../media/image1.jpg"/><Relationship Id="rId16" Type="http://schemas.openxmlformats.org/officeDocument/2006/relationships/image" Target="../media/image15.jpg"/><Relationship Id="rId20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24" Type="http://schemas.openxmlformats.org/officeDocument/2006/relationships/image" Target="../media/image23.jpg"/><Relationship Id="rId5" Type="http://schemas.openxmlformats.org/officeDocument/2006/relationships/image" Target="../media/image4.jpg"/><Relationship Id="rId15" Type="http://schemas.openxmlformats.org/officeDocument/2006/relationships/image" Target="../media/image14.jpg"/><Relationship Id="rId23" Type="http://schemas.openxmlformats.org/officeDocument/2006/relationships/image" Target="../media/image22.jpg"/><Relationship Id="rId28" Type="http://schemas.openxmlformats.org/officeDocument/2006/relationships/image" Target="../media/image27.jpg"/><Relationship Id="rId10" Type="http://schemas.openxmlformats.org/officeDocument/2006/relationships/image" Target="../media/image9.jpg"/><Relationship Id="rId19" Type="http://schemas.openxmlformats.org/officeDocument/2006/relationships/image" Target="../media/image18.jpg"/><Relationship Id="rId4" Type="http://schemas.openxmlformats.org/officeDocument/2006/relationships/image" Target="../media/image3.jpg"/><Relationship Id="rId9" Type="http://schemas.openxmlformats.org/officeDocument/2006/relationships/image" Target="../media/image8.jpg"/><Relationship Id="rId14" Type="http://schemas.openxmlformats.org/officeDocument/2006/relationships/image" Target="../media/image13.jpg"/><Relationship Id="rId22" Type="http://schemas.openxmlformats.org/officeDocument/2006/relationships/image" Target="../media/image21.jpg"/><Relationship Id="rId27" Type="http://schemas.openxmlformats.org/officeDocument/2006/relationships/image" Target="../media/image26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자동차이(가) 표시된 사진&#10;&#10;자동 생성된 설명">
            <a:extLst>
              <a:ext uri="{FF2B5EF4-FFF2-40B4-BE49-F238E27FC236}">
                <a16:creationId xmlns:a16="http://schemas.microsoft.com/office/drawing/2014/main" id="{0C84750E-255A-4308-95A0-782BA018EA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2" r="1822"/>
          <a:stretch/>
        </p:blipFill>
        <p:spPr>
          <a:xfrm>
            <a:off x="-738554" y="-277485"/>
            <a:ext cx="13669108" cy="7412970"/>
          </a:xfrm>
          <a:prstGeom prst="rect">
            <a:avLst/>
          </a:prstGeom>
        </p:spPr>
      </p:pic>
      <p:pic>
        <p:nvPicPr>
          <p:cNvPr id="5" name="그림 4" descr="길, 장면, 도로, 고속도로이(가) 표시된 사진&#10;&#10;자동 생성된 설명">
            <a:extLst>
              <a:ext uri="{FF2B5EF4-FFF2-40B4-BE49-F238E27FC236}">
                <a16:creationId xmlns:a16="http://schemas.microsoft.com/office/drawing/2014/main" id="{06D55093-F3E4-4D26-953E-3813F44305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67" b="4967"/>
          <a:stretch/>
        </p:blipFill>
        <p:spPr>
          <a:xfrm>
            <a:off x="-328246" y="-277485"/>
            <a:ext cx="13258801" cy="7412970"/>
          </a:xfrm>
          <a:prstGeom prst="rect">
            <a:avLst/>
          </a:prstGeom>
        </p:spPr>
      </p:pic>
      <p:pic>
        <p:nvPicPr>
          <p:cNvPr id="7" name="그림 6" descr="연기, 실외, 대지, 기차이(가) 표시된 사진&#10;&#10;자동 생성된 설명">
            <a:extLst>
              <a:ext uri="{FF2B5EF4-FFF2-40B4-BE49-F238E27FC236}">
                <a16:creationId xmlns:a16="http://schemas.microsoft.com/office/drawing/2014/main" id="{C06D4BD6-AF69-412B-9978-F4CD3A1B0F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78" b="7678"/>
          <a:stretch/>
        </p:blipFill>
        <p:spPr>
          <a:xfrm>
            <a:off x="-328247" y="-277486"/>
            <a:ext cx="13258801" cy="7412969"/>
          </a:xfrm>
          <a:prstGeom prst="rect">
            <a:avLst/>
          </a:prstGeom>
        </p:spPr>
      </p:pic>
      <p:pic>
        <p:nvPicPr>
          <p:cNvPr id="11" name="그림 10" descr="건물이(가) 표시된 사진&#10;&#10;자동 생성된 설명">
            <a:extLst>
              <a:ext uri="{FF2B5EF4-FFF2-40B4-BE49-F238E27FC236}">
                <a16:creationId xmlns:a16="http://schemas.microsoft.com/office/drawing/2014/main" id="{9B43A1EE-1698-4213-BA9E-7830FB1687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86" b="5286"/>
          <a:stretch/>
        </p:blipFill>
        <p:spPr>
          <a:xfrm>
            <a:off x="-328249" y="-324158"/>
            <a:ext cx="13258801" cy="7412969"/>
          </a:xfrm>
          <a:prstGeom prst="rect">
            <a:avLst/>
          </a:prstGeom>
        </p:spPr>
      </p:pic>
      <p:pic>
        <p:nvPicPr>
          <p:cNvPr id="13" name="그림 12" descr="검은색, 앉아있는, 자동차이(가) 표시된 사진&#10;&#10;자동 생성된 설명">
            <a:extLst>
              <a:ext uri="{FF2B5EF4-FFF2-40B4-BE49-F238E27FC236}">
                <a16:creationId xmlns:a16="http://schemas.microsoft.com/office/drawing/2014/main" id="{6BF86A3D-BD11-4068-98A3-10975AE2280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-328252" y="-277488"/>
            <a:ext cx="13258800" cy="7412969"/>
          </a:xfrm>
          <a:prstGeom prst="rect">
            <a:avLst/>
          </a:prstGeom>
        </p:spPr>
      </p:pic>
      <p:pic>
        <p:nvPicPr>
          <p:cNvPr id="19" name="그림 18" descr="자동차, 사람, 도로, 실외이(가) 표시된 사진&#10;&#10;자동 생성된 설명">
            <a:extLst>
              <a:ext uri="{FF2B5EF4-FFF2-40B4-BE49-F238E27FC236}">
                <a16:creationId xmlns:a16="http://schemas.microsoft.com/office/drawing/2014/main" id="{FC47FD77-FDE6-4570-BF5B-7B5843843E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252" y="-144019"/>
            <a:ext cx="12848503" cy="7412973"/>
          </a:xfrm>
          <a:prstGeom prst="rect">
            <a:avLst/>
          </a:prstGeom>
        </p:spPr>
      </p:pic>
      <p:pic>
        <p:nvPicPr>
          <p:cNvPr id="23" name="그림 22" descr="자동차, 실외, 도로, 운송이(가) 표시된 사진&#10;&#10;자동 생성된 설명">
            <a:extLst>
              <a:ext uri="{FF2B5EF4-FFF2-40B4-BE49-F238E27FC236}">
                <a16:creationId xmlns:a16="http://schemas.microsoft.com/office/drawing/2014/main" id="{CE7F59DC-2554-4A1A-89EB-8DEC23E0055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70" b="7770"/>
          <a:stretch/>
        </p:blipFill>
        <p:spPr>
          <a:xfrm>
            <a:off x="-328258" y="-324162"/>
            <a:ext cx="12848503" cy="7459643"/>
          </a:xfrm>
          <a:prstGeom prst="rect">
            <a:avLst/>
          </a:prstGeom>
        </p:spPr>
      </p:pic>
      <p:pic>
        <p:nvPicPr>
          <p:cNvPr id="27" name="그림 26" descr="하늘, 실외, 도로, 자동차이(가) 표시된 사진&#10;&#10;자동 생성된 설명">
            <a:extLst>
              <a:ext uri="{FF2B5EF4-FFF2-40B4-BE49-F238E27FC236}">
                <a16:creationId xmlns:a16="http://schemas.microsoft.com/office/drawing/2014/main" id="{7175AF4B-518C-491E-AAFC-23BF329B431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3421" y="-277488"/>
            <a:ext cx="13293969" cy="7506317"/>
          </a:xfrm>
          <a:prstGeom prst="rect">
            <a:avLst/>
          </a:prstGeom>
        </p:spPr>
      </p:pic>
      <p:pic>
        <p:nvPicPr>
          <p:cNvPr id="30" name="그림 29" descr="하늘, 실외, 도로, 길이(가) 표시된 사진&#10;&#10;자동 생성된 설명">
            <a:extLst>
              <a:ext uri="{FF2B5EF4-FFF2-40B4-BE49-F238E27FC236}">
                <a16:creationId xmlns:a16="http://schemas.microsoft.com/office/drawing/2014/main" id="{58E0D7F2-85EA-4201-B279-8D32BBBAC09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264" y="-277493"/>
            <a:ext cx="13082972" cy="7546439"/>
          </a:xfrm>
          <a:prstGeom prst="rect">
            <a:avLst/>
          </a:prstGeom>
        </p:spPr>
      </p:pic>
      <p:pic>
        <p:nvPicPr>
          <p:cNvPr id="34" name="그림 33" descr="자동차, 실내, 앉아있는이(가) 표시된 사진&#10;&#10;자동 생성된 설명">
            <a:extLst>
              <a:ext uri="{FF2B5EF4-FFF2-40B4-BE49-F238E27FC236}">
                <a16:creationId xmlns:a16="http://schemas.microsoft.com/office/drawing/2014/main" id="{D9EEBFC1-733F-4B34-9E27-326416AB761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088811"/>
          </a:xfrm>
          <a:prstGeom prst="rect">
            <a:avLst/>
          </a:prstGeom>
        </p:spPr>
      </p:pic>
      <p:pic>
        <p:nvPicPr>
          <p:cNvPr id="40" name="그림 39" descr="자동차, 실내, 바닥이(가) 표시된 사진&#10;&#10;자동 생성된 설명">
            <a:extLst>
              <a:ext uri="{FF2B5EF4-FFF2-40B4-BE49-F238E27FC236}">
                <a16:creationId xmlns:a16="http://schemas.microsoft.com/office/drawing/2014/main" id="{F1C24C6B-D140-4F69-BAB1-C55E096F400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844" y="0"/>
            <a:ext cx="12367844" cy="7088810"/>
          </a:xfrm>
          <a:prstGeom prst="rect">
            <a:avLst/>
          </a:prstGeom>
        </p:spPr>
      </p:pic>
      <p:pic>
        <p:nvPicPr>
          <p:cNvPr id="44" name="그림 43" descr="건물, 도로, 자동차, 앉아있는이(가) 표시된 사진&#10;&#10;자동 생성된 설명">
            <a:extLst>
              <a:ext uri="{FF2B5EF4-FFF2-40B4-BE49-F238E27FC236}">
                <a16:creationId xmlns:a16="http://schemas.microsoft.com/office/drawing/2014/main" id="{1593F728-5006-49FA-8514-45AA06E20E3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"/>
            <a:ext cx="12192000" cy="6856697"/>
          </a:xfrm>
          <a:prstGeom prst="rect">
            <a:avLst/>
          </a:prstGeom>
        </p:spPr>
      </p:pic>
      <p:pic>
        <p:nvPicPr>
          <p:cNvPr id="46" name="그림 45" descr="하늘, 자동차, 실외, 대지이(가) 표시된 사진&#10;&#10;자동 생성된 설명">
            <a:extLst>
              <a:ext uri="{FF2B5EF4-FFF2-40B4-BE49-F238E27FC236}">
                <a16:creationId xmlns:a16="http://schemas.microsoft.com/office/drawing/2014/main" id="{ADC5A16A-1383-4A00-8470-EB2099F3491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"/>
            <a:ext cx="12192000" cy="6856697"/>
          </a:xfrm>
          <a:prstGeom prst="rect">
            <a:avLst/>
          </a:prstGeom>
        </p:spPr>
      </p:pic>
      <p:pic>
        <p:nvPicPr>
          <p:cNvPr id="48" name="그림 47" descr="실내, 테이블, 자동차이(가) 표시된 사진&#10;&#10;자동 생성된 설명">
            <a:extLst>
              <a:ext uri="{FF2B5EF4-FFF2-40B4-BE49-F238E27FC236}">
                <a16:creationId xmlns:a16="http://schemas.microsoft.com/office/drawing/2014/main" id="{DCC37BA8-91E3-4C8A-9FE6-2FD49005491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"/>
            <a:ext cx="12192000" cy="6856697"/>
          </a:xfrm>
          <a:prstGeom prst="rect">
            <a:avLst/>
          </a:prstGeom>
        </p:spPr>
      </p:pic>
      <p:pic>
        <p:nvPicPr>
          <p:cNvPr id="50" name="그림 49" descr="실내, 테이블, 케이크, 운송이(가) 표시된 사진&#10;&#10;자동 생성된 설명">
            <a:extLst>
              <a:ext uri="{FF2B5EF4-FFF2-40B4-BE49-F238E27FC236}">
                <a16:creationId xmlns:a16="http://schemas.microsoft.com/office/drawing/2014/main" id="{A43966A6-758E-46C0-9E53-0D0D7A71147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2" name="그림 51" descr="산, 실외, 하늘, 자동차이(가) 표시된 사진&#10;&#10;자동 생성된 설명">
            <a:extLst>
              <a:ext uri="{FF2B5EF4-FFF2-40B4-BE49-F238E27FC236}">
                <a16:creationId xmlns:a16="http://schemas.microsoft.com/office/drawing/2014/main" id="{78C2790B-C5B2-4C34-867E-19B44EF7A61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844" y="-93345"/>
            <a:ext cx="12367845" cy="6970752"/>
          </a:xfrm>
          <a:prstGeom prst="rect">
            <a:avLst/>
          </a:prstGeom>
        </p:spPr>
      </p:pic>
      <p:pic>
        <p:nvPicPr>
          <p:cNvPr id="54" name="그림 53" descr="하늘, 자동차, 실외, 도로이(가) 표시된 사진&#10;&#10;자동 생성된 설명">
            <a:extLst>
              <a:ext uri="{FF2B5EF4-FFF2-40B4-BE49-F238E27FC236}">
                <a16:creationId xmlns:a16="http://schemas.microsoft.com/office/drawing/2014/main" id="{A03E7343-2B0A-4F68-BAFF-43E345A8700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2" y="-1688123"/>
            <a:ext cx="12344401" cy="9425353"/>
          </a:xfrm>
          <a:prstGeom prst="rect">
            <a:avLst/>
          </a:prstGeom>
        </p:spPr>
      </p:pic>
      <p:pic>
        <p:nvPicPr>
          <p:cNvPr id="56" name="그림 55" descr="하늘, 실외, 자동차, 잔디이(가) 표시된 사진&#10;&#10;자동 생성된 설명">
            <a:extLst>
              <a:ext uri="{FF2B5EF4-FFF2-40B4-BE49-F238E27FC236}">
                <a16:creationId xmlns:a16="http://schemas.microsoft.com/office/drawing/2014/main" id="{7663C004-697C-4492-BC5C-9D6F9F27EB7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9" y="0"/>
            <a:ext cx="12379566" cy="6858000"/>
          </a:xfrm>
          <a:prstGeom prst="rect">
            <a:avLst/>
          </a:prstGeom>
        </p:spPr>
      </p:pic>
      <p:pic>
        <p:nvPicPr>
          <p:cNvPr id="58" name="그림 57" descr="자동차이(가) 표시된 사진&#10;&#10;자동 생성된 설명">
            <a:extLst>
              <a:ext uri="{FF2B5EF4-FFF2-40B4-BE49-F238E27FC236}">
                <a16:creationId xmlns:a16="http://schemas.microsoft.com/office/drawing/2014/main" id="{4DCBEF16-5A59-48A8-A3B0-4CF9D76539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408"/>
            <a:ext cx="12192000" cy="6970752"/>
          </a:xfrm>
          <a:prstGeom prst="rect">
            <a:avLst/>
          </a:prstGeom>
        </p:spPr>
      </p:pic>
      <p:pic>
        <p:nvPicPr>
          <p:cNvPr id="90" name="그림 89">
            <a:extLst>
              <a:ext uri="{FF2B5EF4-FFF2-40B4-BE49-F238E27FC236}">
                <a16:creationId xmlns:a16="http://schemas.microsoft.com/office/drawing/2014/main" id="{570B98DD-DC17-4C68-83C2-769C2605C1B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156" y="-46674"/>
            <a:ext cx="12285748" cy="7408969"/>
          </a:xfrm>
          <a:prstGeom prst="rect">
            <a:avLst/>
          </a:prstGeom>
        </p:spPr>
      </p:pic>
      <p:pic>
        <p:nvPicPr>
          <p:cNvPr id="92" name="그림 91" descr="자동차, 실외, 대지, 하늘이(가) 표시된 사진&#10;&#10;자동 생성된 설명">
            <a:extLst>
              <a:ext uri="{FF2B5EF4-FFF2-40B4-BE49-F238E27FC236}">
                <a16:creationId xmlns:a16="http://schemas.microsoft.com/office/drawing/2014/main" id="{66C98584-E0C1-4486-9654-4A853A7AFA6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1" y="-2485292"/>
            <a:ext cx="12145113" cy="9894258"/>
          </a:xfrm>
          <a:prstGeom prst="rect">
            <a:avLst/>
          </a:prstGeom>
        </p:spPr>
      </p:pic>
      <p:pic>
        <p:nvPicPr>
          <p:cNvPr id="96" name="그림 95" descr="산, 실외, 도로, 하늘이(가) 표시된 사진&#10;&#10;자동 생성된 설명">
            <a:extLst>
              <a:ext uri="{FF2B5EF4-FFF2-40B4-BE49-F238E27FC236}">
                <a16:creationId xmlns:a16="http://schemas.microsoft.com/office/drawing/2014/main" id="{A6830F04-F31E-45E3-B472-F02A62FDCBE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748" y="0"/>
            <a:ext cx="12367844" cy="6858000"/>
          </a:xfrm>
          <a:prstGeom prst="rect">
            <a:avLst/>
          </a:prstGeom>
        </p:spPr>
      </p:pic>
      <p:pic>
        <p:nvPicPr>
          <p:cNvPr id="100" name="그림 99" descr="자동차, 사람, 트럭, 남자이(가) 표시된 사진&#10;&#10;자동 생성된 설명">
            <a:extLst>
              <a:ext uri="{FF2B5EF4-FFF2-40B4-BE49-F238E27FC236}">
                <a16:creationId xmlns:a16="http://schemas.microsoft.com/office/drawing/2014/main" id="{EC2478D2-2EDD-4F5D-A696-016495FF56A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336" y="-277501"/>
            <a:ext cx="12332650" cy="7830485"/>
          </a:xfrm>
          <a:prstGeom prst="rect">
            <a:avLst/>
          </a:prstGeom>
        </p:spPr>
      </p:pic>
      <p:pic>
        <p:nvPicPr>
          <p:cNvPr id="102" name="그림 101" descr="실외, 도로, 거리, 건물이(가) 표시된 사진&#10;&#10;자동 생성된 설명">
            <a:extLst>
              <a:ext uri="{FF2B5EF4-FFF2-40B4-BE49-F238E27FC236}">
                <a16:creationId xmlns:a16="http://schemas.microsoft.com/office/drawing/2014/main" id="{08BF5276-D674-43F8-841D-AFE76897F188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343" y="-468195"/>
            <a:ext cx="12379566" cy="7830485"/>
          </a:xfrm>
          <a:prstGeom prst="rect">
            <a:avLst/>
          </a:prstGeom>
        </p:spPr>
      </p:pic>
      <p:pic>
        <p:nvPicPr>
          <p:cNvPr id="106" name="그림 105" descr="자동차이(가) 표시된 사진&#10;&#10;자동 생성된 설명">
            <a:extLst>
              <a:ext uri="{FF2B5EF4-FFF2-40B4-BE49-F238E27FC236}">
                <a16:creationId xmlns:a16="http://schemas.microsoft.com/office/drawing/2014/main" id="{77085AD9-2DE6-4591-8647-ABC3CDBAB89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11405"/>
            <a:ext cx="12192000" cy="7108219"/>
          </a:xfrm>
          <a:prstGeom prst="rect">
            <a:avLst/>
          </a:prstGeom>
        </p:spPr>
      </p:pic>
      <p:pic>
        <p:nvPicPr>
          <p:cNvPr id="109" name="그림 108" descr="하늘, 실외, 자동차, 물이(가) 표시된 사진&#10;&#10;자동 생성된 설명">
            <a:extLst>
              <a:ext uri="{FF2B5EF4-FFF2-40B4-BE49-F238E27FC236}">
                <a16:creationId xmlns:a16="http://schemas.microsoft.com/office/drawing/2014/main" id="{FF05BC41-60D5-4BD5-A43F-4BAF8DA5FA8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" y="-561523"/>
            <a:ext cx="12285726" cy="7528675"/>
          </a:xfrm>
          <a:prstGeom prst="rect">
            <a:avLst/>
          </a:prstGeom>
        </p:spPr>
      </p:pic>
      <p:pic>
        <p:nvPicPr>
          <p:cNvPr id="111" name="그림 110">
            <a:extLst>
              <a:ext uri="{FF2B5EF4-FFF2-40B4-BE49-F238E27FC236}">
                <a16:creationId xmlns:a16="http://schemas.microsoft.com/office/drawing/2014/main" id="{ED6BE2FF-D457-4931-82BC-4BB8F0C50732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511" y="-588124"/>
            <a:ext cx="12332635" cy="7676934"/>
          </a:xfrm>
          <a:prstGeom prst="rect">
            <a:avLst/>
          </a:prstGeom>
        </p:spPr>
      </p:pic>
      <p:pic>
        <p:nvPicPr>
          <p:cNvPr id="113" name="그림 112" descr="나무, 도로, 장면, 길이(가) 표시된 사진&#10;&#10;자동 생성된 설명">
            <a:extLst>
              <a:ext uri="{FF2B5EF4-FFF2-40B4-BE49-F238E27FC236}">
                <a16:creationId xmlns:a16="http://schemas.microsoft.com/office/drawing/2014/main" id="{0D08378D-0267-466B-A28F-71CF23678AB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10" y="-588185"/>
            <a:ext cx="12285832" cy="7676934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0" y="0"/>
            <a:ext cx="12191999" cy="68573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 34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3618587" y="4460960"/>
                </a:moveTo>
                <a:lnTo>
                  <a:pt x="3626114" y="4484522"/>
                </a:lnTo>
                <a:cubicBezTo>
                  <a:pt x="3638300" y="4511710"/>
                  <a:pt x="3653322" y="4536821"/>
                  <a:pt x="3671181" y="4559855"/>
                </a:cubicBezTo>
                <a:lnTo>
                  <a:pt x="3719056" y="4608333"/>
                </a:lnTo>
                <a:lnTo>
                  <a:pt x="3618587" y="4608333"/>
                </a:lnTo>
                <a:close/>
                <a:moveTo>
                  <a:pt x="4358814" y="4010852"/>
                </a:moveTo>
                <a:lnTo>
                  <a:pt x="5118433" y="4010852"/>
                </a:lnTo>
                <a:cubicBezTo>
                  <a:pt x="5181925" y="4011422"/>
                  <a:pt x="5223576" y="4021676"/>
                  <a:pt x="5243391" y="4041616"/>
                </a:cubicBezTo>
                <a:cubicBezTo>
                  <a:pt x="5263204" y="4061556"/>
                  <a:pt x="5272192" y="4087763"/>
                  <a:pt x="5270356" y="4120237"/>
                </a:cubicBezTo>
                <a:lnTo>
                  <a:pt x="5270356" y="4141506"/>
                </a:lnTo>
                <a:cubicBezTo>
                  <a:pt x="5272192" y="4173980"/>
                  <a:pt x="5263204" y="4200187"/>
                  <a:pt x="5243391" y="4220127"/>
                </a:cubicBezTo>
                <a:cubicBezTo>
                  <a:pt x="5223576" y="4240067"/>
                  <a:pt x="5181925" y="4250322"/>
                  <a:pt x="5118433" y="4250891"/>
                </a:cubicBezTo>
                <a:lnTo>
                  <a:pt x="4358814" y="4250891"/>
                </a:lnTo>
                <a:cubicBezTo>
                  <a:pt x="4297981" y="4250322"/>
                  <a:pt x="4257089" y="4240067"/>
                  <a:pt x="4236136" y="4220127"/>
                </a:cubicBezTo>
                <a:cubicBezTo>
                  <a:pt x="4215183" y="4200187"/>
                  <a:pt x="4205435" y="4173980"/>
                  <a:pt x="4206890" y="4141506"/>
                </a:cubicBezTo>
                <a:lnTo>
                  <a:pt x="4206890" y="4120237"/>
                </a:lnTo>
                <a:cubicBezTo>
                  <a:pt x="4205435" y="4087763"/>
                  <a:pt x="4215183" y="4061556"/>
                  <a:pt x="4236136" y="4041616"/>
                </a:cubicBezTo>
                <a:cubicBezTo>
                  <a:pt x="4257089" y="4021676"/>
                  <a:pt x="4297981" y="4011422"/>
                  <a:pt x="4358814" y="4010852"/>
                </a:cubicBezTo>
                <a:close/>
                <a:moveTo>
                  <a:pt x="7336386" y="3928813"/>
                </a:moveTo>
                <a:lnTo>
                  <a:pt x="7357655" y="3928813"/>
                </a:lnTo>
                <a:lnTo>
                  <a:pt x="7555156" y="3928813"/>
                </a:lnTo>
                <a:lnTo>
                  <a:pt x="7555156" y="4608333"/>
                </a:lnTo>
                <a:lnTo>
                  <a:pt x="6762840" y="4608333"/>
                </a:lnTo>
                <a:lnTo>
                  <a:pt x="6857992" y="4565279"/>
                </a:lnTo>
                <a:cubicBezTo>
                  <a:pt x="6960873" y="4511156"/>
                  <a:pt x="7049440" y="4440796"/>
                  <a:pt x="7123693" y="4354199"/>
                </a:cubicBezTo>
                <a:cubicBezTo>
                  <a:pt x="7217379" y="4247346"/>
                  <a:pt x="7288277" y="4105551"/>
                  <a:pt x="7336386" y="3928813"/>
                </a:cubicBezTo>
                <a:close/>
                <a:moveTo>
                  <a:pt x="7421463" y="2935232"/>
                </a:moveTo>
                <a:lnTo>
                  <a:pt x="7555156" y="2935232"/>
                </a:lnTo>
                <a:lnTo>
                  <a:pt x="7555156" y="3436580"/>
                </a:lnTo>
                <a:lnTo>
                  <a:pt x="7415386" y="3436580"/>
                </a:lnTo>
                <a:cubicBezTo>
                  <a:pt x="7418931" y="3363151"/>
                  <a:pt x="7420957" y="3285163"/>
                  <a:pt x="7421463" y="3202618"/>
                </a:cubicBezTo>
                <a:close/>
                <a:moveTo>
                  <a:pt x="5009048" y="2634423"/>
                </a:moveTo>
                <a:lnTo>
                  <a:pt x="5239972" y="2634423"/>
                </a:lnTo>
                <a:lnTo>
                  <a:pt x="5239972" y="2749885"/>
                </a:lnTo>
                <a:lnTo>
                  <a:pt x="4963470" y="2749885"/>
                </a:lnTo>
                <a:cubicBezTo>
                  <a:pt x="4972586" y="2730261"/>
                  <a:pt x="4980942" y="2711018"/>
                  <a:pt x="4988538" y="2692154"/>
                </a:cubicBezTo>
                <a:cubicBezTo>
                  <a:pt x="4996134" y="2673290"/>
                  <a:pt x="5002970" y="2654046"/>
                  <a:pt x="5009048" y="2634423"/>
                </a:cubicBezTo>
                <a:close/>
                <a:moveTo>
                  <a:pt x="3618587" y="2382392"/>
                </a:moveTo>
                <a:lnTo>
                  <a:pt x="3641639" y="2396805"/>
                </a:lnTo>
                <a:cubicBezTo>
                  <a:pt x="3663162" y="2405097"/>
                  <a:pt x="3686488" y="2409354"/>
                  <a:pt x="3711619" y="2409576"/>
                </a:cubicBezTo>
                <a:lnTo>
                  <a:pt x="4425660" y="2409576"/>
                </a:lnTo>
                <a:lnTo>
                  <a:pt x="4425660" y="2452114"/>
                </a:lnTo>
                <a:cubicBezTo>
                  <a:pt x="4425344" y="2602582"/>
                  <a:pt x="4350015" y="2725514"/>
                  <a:pt x="4199674" y="2820909"/>
                </a:cubicBezTo>
                <a:cubicBezTo>
                  <a:pt x="4086918" y="2892456"/>
                  <a:pt x="3933036" y="2938045"/>
                  <a:pt x="3738028" y="2957676"/>
                </a:cubicBezTo>
                <a:lnTo>
                  <a:pt x="3618587" y="2963959"/>
                </a:lnTo>
                <a:close/>
                <a:moveTo>
                  <a:pt x="8086889" y="2066925"/>
                </a:moveTo>
                <a:lnTo>
                  <a:pt x="8168928" y="2066925"/>
                </a:lnTo>
                <a:lnTo>
                  <a:pt x="8168928" y="4608333"/>
                </a:lnTo>
                <a:lnTo>
                  <a:pt x="8019808" y="4608333"/>
                </a:lnTo>
                <a:lnTo>
                  <a:pt x="8064433" y="4541113"/>
                </a:lnTo>
                <a:cubicBezTo>
                  <a:pt x="8078802" y="4504588"/>
                  <a:pt x="8086288" y="4463553"/>
                  <a:pt x="8086889" y="4418007"/>
                </a:cubicBezTo>
                <a:close/>
                <a:moveTo>
                  <a:pt x="7421463" y="2066925"/>
                </a:moveTo>
                <a:lnTo>
                  <a:pt x="7555156" y="2066925"/>
                </a:lnTo>
                <a:lnTo>
                  <a:pt x="7555156" y="2442999"/>
                </a:lnTo>
                <a:lnTo>
                  <a:pt x="7421463" y="2442999"/>
                </a:lnTo>
                <a:close/>
                <a:moveTo>
                  <a:pt x="5856782" y="2066925"/>
                </a:moveTo>
                <a:lnTo>
                  <a:pt x="6224304" y="2066925"/>
                </a:lnTo>
                <a:lnTo>
                  <a:pt x="6224304" y="2230305"/>
                </a:lnTo>
                <a:cubicBezTo>
                  <a:pt x="6225697" y="2289873"/>
                  <a:pt x="6243421" y="2335576"/>
                  <a:pt x="6277477" y="2367417"/>
                </a:cubicBezTo>
                <a:cubicBezTo>
                  <a:pt x="6311534" y="2399258"/>
                  <a:pt x="6353566" y="2415336"/>
                  <a:pt x="6403574" y="2415653"/>
                </a:cubicBezTo>
                <a:lnTo>
                  <a:pt x="6838076" y="2415653"/>
                </a:lnTo>
                <a:lnTo>
                  <a:pt x="6838076" y="3263387"/>
                </a:lnTo>
                <a:cubicBezTo>
                  <a:pt x="6837380" y="3588947"/>
                  <a:pt x="6784840" y="3829619"/>
                  <a:pt x="6680455" y="3985405"/>
                </a:cubicBezTo>
                <a:cubicBezTo>
                  <a:pt x="6576071" y="4141190"/>
                  <a:pt x="6424021" y="4218544"/>
                  <a:pt x="6224304" y="4217468"/>
                </a:cubicBezTo>
                <a:lnTo>
                  <a:pt x="6224304" y="4608333"/>
                </a:lnTo>
                <a:lnTo>
                  <a:pt x="5760291" y="4608333"/>
                </a:lnTo>
                <a:lnTo>
                  <a:pt x="5807562" y="4559855"/>
                </a:lnTo>
                <a:cubicBezTo>
                  <a:pt x="5860426" y="4490753"/>
                  <a:pt x="5887974" y="4402958"/>
                  <a:pt x="5890205" y="4296468"/>
                </a:cubicBezTo>
                <a:lnTo>
                  <a:pt x="5890205" y="3974390"/>
                </a:lnTo>
                <a:cubicBezTo>
                  <a:pt x="5887230" y="3832405"/>
                  <a:pt x="5839248" y="3723653"/>
                  <a:pt x="5746258" y="3648134"/>
                </a:cubicBezTo>
                <a:cubicBezTo>
                  <a:pt x="5653268" y="3572615"/>
                  <a:pt x="5533121" y="3534508"/>
                  <a:pt x="5385819" y="3533811"/>
                </a:cubicBezTo>
                <a:lnTo>
                  <a:pt x="4091429" y="3533811"/>
                </a:lnTo>
                <a:cubicBezTo>
                  <a:pt x="3946785" y="3534508"/>
                  <a:pt x="3827398" y="3572615"/>
                  <a:pt x="3733268" y="3648134"/>
                </a:cubicBezTo>
                <a:cubicBezTo>
                  <a:pt x="3686203" y="3685893"/>
                  <a:pt x="3650486" y="3731961"/>
                  <a:pt x="3626114" y="3786337"/>
                </a:cubicBezTo>
                <a:lnTo>
                  <a:pt x="3618587" y="3809899"/>
                </a:lnTo>
                <a:lnTo>
                  <a:pt x="3618587" y="3443337"/>
                </a:lnTo>
                <a:lnTo>
                  <a:pt x="3724271" y="3440545"/>
                </a:lnTo>
                <a:cubicBezTo>
                  <a:pt x="4163062" y="3416063"/>
                  <a:pt x="4489025" y="3304344"/>
                  <a:pt x="4702161" y="3105387"/>
                </a:cubicBezTo>
                <a:cubicBezTo>
                  <a:pt x="4729002" y="3081585"/>
                  <a:pt x="4754323" y="3056264"/>
                  <a:pt x="4778123" y="3029425"/>
                </a:cubicBezTo>
                <a:lnTo>
                  <a:pt x="4778123" y="3050694"/>
                </a:lnTo>
                <a:cubicBezTo>
                  <a:pt x="4779073" y="3101652"/>
                  <a:pt x="4795405" y="3142545"/>
                  <a:pt x="4827119" y="3173373"/>
                </a:cubicBezTo>
                <a:cubicBezTo>
                  <a:pt x="4858834" y="3204201"/>
                  <a:pt x="4900233" y="3220026"/>
                  <a:pt x="4951317" y="3220848"/>
                </a:cubicBezTo>
                <a:lnTo>
                  <a:pt x="5239972" y="3220848"/>
                </a:lnTo>
                <a:lnTo>
                  <a:pt x="5239972" y="3463926"/>
                </a:lnTo>
                <a:lnTo>
                  <a:pt x="5622819" y="3463926"/>
                </a:lnTo>
                <a:cubicBezTo>
                  <a:pt x="5695046" y="3463103"/>
                  <a:pt x="5751892" y="3444240"/>
                  <a:pt x="5793354" y="3407335"/>
                </a:cubicBezTo>
                <a:cubicBezTo>
                  <a:pt x="5834817" y="3370430"/>
                  <a:pt x="5855959" y="3320422"/>
                  <a:pt x="5856782" y="3257310"/>
                </a:cubicBezTo>
                <a:close/>
                <a:moveTo>
                  <a:pt x="5069817" y="2066925"/>
                </a:moveTo>
                <a:lnTo>
                  <a:pt x="5239972" y="2066925"/>
                </a:lnTo>
                <a:lnTo>
                  <a:pt x="5239972" y="2163459"/>
                </a:lnTo>
                <a:lnTo>
                  <a:pt x="5069817" y="2163459"/>
                </a:lnTo>
                <a:close/>
                <a:moveTo>
                  <a:pt x="3505200" y="1922188"/>
                </a:moveTo>
                <a:lnTo>
                  <a:pt x="3505200" y="4724400"/>
                </a:lnTo>
                <a:lnTo>
                  <a:pt x="3965341" y="4724400"/>
                </a:lnTo>
                <a:lnTo>
                  <a:pt x="3987681" y="4729511"/>
                </a:lnTo>
                <a:cubicBezTo>
                  <a:pt x="4020685" y="4734361"/>
                  <a:pt x="4055268" y="4736873"/>
                  <a:pt x="4091429" y="4737047"/>
                </a:cubicBezTo>
                <a:lnTo>
                  <a:pt x="5385819" y="4737047"/>
                </a:lnTo>
                <a:cubicBezTo>
                  <a:pt x="5422645" y="4736873"/>
                  <a:pt x="5457773" y="4734361"/>
                  <a:pt x="5491204" y="4729511"/>
                </a:cubicBezTo>
                <a:lnTo>
                  <a:pt x="5513763" y="4724400"/>
                </a:lnTo>
                <a:lnTo>
                  <a:pt x="8724900" y="4724400"/>
                </a:lnTo>
                <a:lnTo>
                  <a:pt x="8724900" y="1922188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29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1000"/>
    </mc:Choice>
    <mc:Fallback xmlns="">
      <p:transition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8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9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7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3" dur="27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1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8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" dur="18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6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9" dur="16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3" dur="1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7" dur="1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1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1" dur="1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5" dur="1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1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9" dur="1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1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3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1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7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2" presetClass="entr" presetSubtype="1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1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1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1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1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5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2" presetClass="entr" presetSubtype="1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1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9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3" dur="1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2" presetClass="entr" presetSubtype="1" fill="hold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1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7" dur="1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2" presetClass="entr" presetSubtype="1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1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2" presetClass="entr" presetSubtype="1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1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5" dur="1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2" presetClass="entr" presetSubtype="1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1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9" dur="1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2" presetClass="entr" presetSubtype="1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1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3" dur="1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2" presetClass="entr" presetSubtype="1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1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07" dur="1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2" presetClass="entr" presetSubtype="1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1" dur="1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2" presetClass="entr" presetSubtype="1" fill="hold" nodeType="withEffect">
                                  <p:stCondLst>
                                    <p:cond delay="33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1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5" dur="1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2" presetClass="entr" presetSubtype="1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1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19" dur="1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2" presetClass="entr" presetSubtype="1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1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3" dur="1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2" presetClass="entr" presetSubtype="1" fill="hold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1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7" dur="1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 animBg="1"/>
      <p:bldP spid="35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책이(가) 표시된 사진&#10;&#10;자동 생성된 설명">
            <a:extLst>
              <a:ext uri="{FF2B5EF4-FFF2-40B4-BE49-F238E27FC236}">
                <a16:creationId xmlns:a16="http://schemas.microsoft.com/office/drawing/2014/main" id="{03131EB1-689B-439E-827A-C4BCB0A3D7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3" r="3" b="9982"/>
          <a:stretch/>
        </p:blipFill>
        <p:spPr>
          <a:xfrm>
            <a:off x="1534257" y="605126"/>
            <a:ext cx="2453951" cy="282387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1" name="제목 1">
            <a:extLst>
              <a:ext uri="{FF2B5EF4-FFF2-40B4-BE49-F238E27FC236}">
                <a16:creationId xmlns:a16="http://schemas.microsoft.com/office/drawing/2014/main" id="{FEC7E55F-725E-4A5C-BA25-0CCE39E4AE15}"/>
              </a:ext>
            </a:extLst>
          </p:cNvPr>
          <p:cNvSpPr txBox="1">
            <a:spLocks/>
          </p:cNvSpPr>
          <p:nvPr/>
        </p:nvSpPr>
        <p:spPr>
          <a:xfrm>
            <a:off x="4805614" y="503145"/>
            <a:ext cx="3238271" cy="5357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감정분석 흐름도</a:t>
            </a:r>
            <a:endParaRPr lang="en-US" altLang="ko-KR" sz="28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318D183-8644-4809-960E-E39D8077491D}"/>
              </a:ext>
            </a:extLst>
          </p:cNvPr>
          <p:cNvSpPr/>
          <p:nvPr/>
        </p:nvSpPr>
        <p:spPr>
          <a:xfrm>
            <a:off x="3049535" y="4389896"/>
            <a:ext cx="1074263" cy="15334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Clean Data</a:t>
            </a:r>
            <a:endParaRPr lang="ko-KR" altLang="en-US" sz="1000" dirty="0">
              <a:solidFill>
                <a:schemeClr val="tx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7367498-26AD-4AB4-B8F2-EBF51D94C5D6}"/>
              </a:ext>
            </a:extLst>
          </p:cNvPr>
          <p:cNvSpPr/>
          <p:nvPr/>
        </p:nvSpPr>
        <p:spPr>
          <a:xfrm>
            <a:off x="5487431" y="4389896"/>
            <a:ext cx="1074263" cy="15334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Tidy Text</a:t>
            </a:r>
            <a:endParaRPr lang="ko-KR" altLang="en-US" sz="1000" dirty="0">
              <a:solidFill>
                <a:schemeClr val="tx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EE3D9B3-3AD5-42DC-81F3-784E3C8B49BE}"/>
              </a:ext>
            </a:extLst>
          </p:cNvPr>
          <p:cNvSpPr/>
          <p:nvPr/>
        </p:nvSpPr>
        <p:spPr>
          <a:xfrm>
            <a:off x="7925326" y="4389896"/>
            <a:ext cx="1074263" cy="15334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Summarized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Text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A63CFE9-12BE-41A0-B2A4-7428E8031F9C}"/>
              </a:ext>
            </a:extLst>
          </p:cNvPr>
          <p:cNvSpPr/>
          <p:nvPr/>
        </p:nvSpPr>
        <p:spPr>
          <a:xfrm>
            <a:off x="10363221" y="4389896"/>
            <a:ext cx="1074263" cy="15334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Visualizations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7063BEC-00C6-4F23-B2C2-8E4D766A1EFD}"/>
              </a:ext>
            </a:extLst>
          </p:cNvPr>
          <p:cNvSpPr/>
          <p:nvPr/>
        </p:nvSpPr>
        <p:spPr>
          <a:xfrm>
            <a:off x="5487431" y="1745580"/>
            <a:ext cx="1074263" cy="15334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Sentiment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Lexicon</a:t>
            </a:r>
            <a:endParaRPr lang="ko-KR" altLang="en-US" sz="1000" dirty="0">
              <a:solidFill>
                <a:schemeClr val="tx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0C3920-C6DC-44AF-8C32-FE1935308097}"/>
              </a:ext>
            </a:extLst>
          </p:cNvPr>
          <p:cNvSpPr/>
          <p:nvPr/>
        </p:nvSpPr>
        <p:spPr>
          <a:xfrm>
            <a:off x="611639" y="4389896"/>
            <a:ext cx="1074263" cy="153341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Twitter Data</a:t>
            </a:r>
            <a:endParaRPr lang="ko-KR" altLang="en-US" sz="1000" dirty="0">
              <a:solidFill>
                <a:schemeClr val="tx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3F7523D-1514-4F0C-9D0B-2A964A08383E}"/>
              </a:ext>
            </a:extLst>
          </p:cNvPr>
          <p:cNvCxnSpPr>
            <a:cxnSpLocks/>
            <a:stCxn id="21" idx="3"/>
            <a:endCxn id="8" idx="1"/>
          </p:cNvCxnSpPr>
          <p:nvPr/>
        </p:nvCxnSpPr>
        <p:spPr>
          <a:xfrm>
            <a:off x="1685902" y="5156601"/>
            <a:ext cx="136363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89B44E1-2142-4316-A639-CF35B44B09CE}"/>
              </a:ext>
            </a:extLst>
          </p:cNvPr>
          <p:cNvCxnSpPr>
            <a:cxnSpLocks/>
            <a:endCxn id="17" idx="1"/>
          </p:cNvCxnSpPr>
          <p:nvPr/>
        </p:nvCxnSpPr>
        <p:spPr>
          <a:xfrm>
            <a:off x="4123798" y="5156601"/>
            <a:ext cx="1363633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ACF3DA93-1180-4D93-931E-54F90C193D90}"/>
              </a:ext>
            </a:extLst>
          </p:cNvPr>
          <p:cNvCxnSpPr>
            <a:cxnSpLocks/>
            <a:stCxn id="17" idx="0"/>
            <a:endCxn id="20" idx="2"/>
          </p:cNvCxnSpPr>
          <p:nvPr/>
        </p:nvCxnSpPr>
        <p:spPr>
          <a:xfrm flipV="1">
            <a:off x="6024563" y="3278990"/>
            <a:ext cx="0" cy="1110906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5E4D4AC-90A7-4B83-8596-B1B8AF81A755}"/>
              </a:ext>
            </a:extLst>
          </p:cNvPr>
          <p:cNvCxnSpPr>
            <a:cxnSpLocks/>
            <a:stCxn id="20" idx="3"/>
            <a:endCxn id="18" idx="0"/>
          </p:cNvCxnSpPr>
          <p:nvPr/>
        </p:nvCxnSpPr>
        <p:spPr>
          <a:xfrm>
            <a:off x="6561694" y="2512285"/>
            <a:ext cx="1900764" cy="1877611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7DEAC380-F59D-4F7D-83A0-65E21D39C766}"/>
              </a:ext>
            </a:extLst>
          </p:cNvPr>
          <p:cNvCxnSpPr>
            <a:cxnSpLocks/>
            <a:stCxn id="18" idx="3"/>
            <a:endCxn id="19" idx="1"/>
          </p:cNvCxnSpPr>
          <p:nvPr/>
        </p:nvCxnSpPr>
        <p:spPr>
          <a:xfrm>
            <a:off x="8999589" y="5156601"/>
            <a:ext cx="1363632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FA1FE38-CA01-47F8-8DF1-85FB76003AF2}"/>
              </a:ext>
            </a:extLst>
          </p:cNvPr>
          <p:cNvSpPr/>
          <p:nvPr/>
        </p:nvSpPr>
        <p:spPr>
          <a:xfrm>
            <a:off x="1830586" y="4611800"/>
            <a:ext cx="1074263" cy="322897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tm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2601385C-0E13-41B8-8FD5-9D9DE6D206C9}"/>
              </a:ext>
            </a:extLst>
          </p:cNvPr>
          <p:cNvSpPr/>
          <p:nvPr/>
        </p:nvSpPr>
        <p:spPr>
          <a:xfrm>
            <a:off x="1830586" y="5400217"/>
            <a:ext cx="1074263" cy="322897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데이터 정제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F061A12A-1F88-47E9-88E1-67C424400C9C}"/>
              </a:ext>
            </a:extLst>
          </p:cNvPr>
          <p:cNvSpPr/>
          <p:nvPr/>
        </p:nvSpPr>
        <p:spPr>
          <a:xfrm>
            <a:off x="4188685" y="5400218"/>
            <a:ext cx="1233858" cy="322897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단어별로 토큰화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85FAA4D7-FAEE-4E8F-90E1-721951054693}"/>
              </a:ext>
            </a:extLst>
          </p:cNvPr>
          <p:cNvSpPr/>
          <p:nvPr/>
        </p:nvSpPr>
        <p:spPr>
          <a:xfrm>
            <a:off x="3988209" y="3628543"/>
            <a:ext cx="1967942" cy="322897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Inner_join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()</a:t>
            </a:r>
          </a:p>
          <a:p>
            <a:pPr algn="ctr"/>
            <a:r>
              <a:rPr lang="en-US" altLang="ko-KR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get_sentiments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</a:t>
            </a:r>
            <a:r>
              <a:rPr lang="en-US" altLang="ko-KR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afinn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)</a:t>
            </a:r>
          </a:p>
          <a:p>
            <a:pPr algn="ctr"/>
            <a:r>
              <a:rPr lang="en-US" altLang="ko-KR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dplyr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A4D48CE-433F-436A-960B-8DD7B86686C2}"/>
              </a:ext>
            </a:extLst>
          </p:cNvPr>
          <p:cNvSpPr/>
          <p:nvPr/>
        </p:nvSpPr>
        <p:spPr>
          <a:xfrm>
            <a:off x="7525021" y="2976073"/>
            <a:ext cx="937436" cy="322897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group_by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en-US" altLang="ko-KR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sumarize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en-US" altLang="ko-KR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dplyr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6C0878F-71B8-447B-A451-D36CB681268C}"/>
              </a:ext>
            </a:extLst>
          </p:cNvPr>
          <p:cNvSpPr txBox="1"/>
          <p:nvPr/>
        </p:nvSpPr>
        <p:spPr>
          <a:xfrm>
            <a:off x="4123798" y="4684722"/>
            <a:ext cx="13636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unnest_tokens</a:t>
            </a:r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()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B0EAC8EB-2B86-434C-824F-3B1A65038B24}"/>
              </a:ext>
            </a:extLst>
          </p:cNvPr>
          <p:cNvSpPr/>
          <p:nvPr/>
        </p:nvSpPr>
        <p:spPr>
          <a:xfrm>
            <a:off x="9212687" y="4638824"/>
            <a:ext cx="937436" cy="322897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ggplot2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F0CC0D6-C811-4F9A-B898-4CA1580D5665}"/>
              </a:ext>
            </a:extLst>
          </p:cNvPr>
          <p:cNvSpPr/>
          <p:nvPr/>
        </p:nvSpPr>
        <p:spPr>
          <a:xfrm>
            <a:off x="9182410" y="5400217"/>
            <a:ext cx="1074262" cy="322897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시각화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FCB10CC-BE47-4003-A928-A74351D5DD28}"/>
              </a:ext>
            </a:extLst>
          </p:cNvPr>
          <p:cNvSpPr txBox="1"/>
          <p:nvPr/>
        </p:nvSpPr>
        <p:spPr>
          <a:xfrm>
            <a:off x="5548929" y="3589009"/>
            <a:ext cx="27152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감정사전 매칭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ko-KR" alt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감정단어별</a:t>
            </a:r>
            <a:r>
              <a:rPr lang="ko-KR" alt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점수 부여</a:t>
            </a:r>
            <a:endParaRPr lang="en-US" altLang="ko-KR" sz="1200" dirty="0">
              <a:solidFill>
                <a:schemeClr val="tx1">
                  <a:lumMod val="95000"/>
                  <a:lumOff val="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18758C-C245-424D-92E9-23A3F35A8AD0}"/>
              </a:ext>
            </a:extLst>
          </p:cNvPr>
          <p:cNvSpPr txBox="1"/>
          <p:nvPr/>
        </p:nvSpPr>
        <p:spPr>
          <a:xfrm>
            <a:off x="7648013" y="2942183"/>
            <a:ext cx="27152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감정점수 파악</a:t>
            </a:r>
            <a:endParaRPr lang="en-US" altLang="ko-KR" sz="12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94258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ED2D6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ED2D6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ED2D6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ED2D6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ED2D6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3ED2D6"/>
                                      </p:to>
                                    </p:animClr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 rot="2077381">
            <a:off x="1128071" y="2925063"/>
            <a:ext cx="10502585" cy="6683119"/>
          </a:xfrm>
          <a:custGeom>
            <a:avLst/>
            <a:gdLst>
              <a:gd name="connsiteX0" fmla="*/ 0 w 10502585"/>
              <a:gd name="connsiteY0" fmla="*/ 6192983 h 6683119"/>
              <a:gd name="connsiteX1" fmla="*/ 512 w 10502585"/>
              <a:gd name="connsiteY1" fmla="*/ 6193797 h 6683119"/>
              <a:gd name="connsiteX2" fmla="*/ 199 w 10502585"/>
              <a:gd name="connsiteY2" fmla="*/ 6472866 h 6683119"/>
              <a:gd name="connsiteX3" fmla="*/ 0 w 10502585"/>
              <a:gd name="connsiteY3" fmla="*/ 6472579 h 6683119"/>
              <a:gd name="connsiteX4" fmla="*/ 63505 w 10502585"/>
              <a:gd name="connsiteY4" fmla="*/ 75548 h 6683119"/>
              <a:gd name="connsiteX5" fmla="*/ 190193 w 10502585"/>
              <a:gd name="connsiteY5" fmla="*/ 0 h 6683119"/>
              <a:gd name="connsiteX6" fmla="*/ 10502585 w 10502585"/>
              <a:gd name="connsiteY6" fmla="*/ 0 h 6683119"/>
              <a:gd name="connsiteX7" fmla="*/ 10502585 w 10502585"/>
              <a:gd name="connsiteY7" fmla="*/ 6683119 h 6683119"/>
              <a:gd name="connsiteX8" fmla="*/ 145367 w 10502585"/>
              <a:gd name="connsiteY8" fmla="*/ 6683119 h 6683119"/>
              <a:gd name="connsiteX9" fmla="*/ 107436 w 10502585"/>
              <a:gd name="connsiteY9" fmla="*/ 6628182 h 6683119"/>
              <a:gd name="connsiteX10" fmla="*/ 3153137 w 10502585"/>
              <a:gd name="connsiteY10" fmla="*/ 4525288 h 6683119"/>
              <a:gd name="connsiteX11" fmla="*/ 1 w 10502585"/>
              <a:gd name="connsiteY11" fmla="*/ 113417 h 6683119"/>
              <a:gd name="connsiteX12" fmla="*/ 7341 w 10502585"/>
              <a:gd name="connsiteY12" fmla="*/ 109040 h 6683119"/>
              <a:gd name="connsiteX13" fmla="*/ 7127 w 10502585"/>
              <a:gd name="connsiteY13" fmla="*/ 299603 h 6683119"/>
              <a:gd name="connsiteX14" fmla="*/ 1 w 10502585"/>
              <a:gd name="connsiteY14" fmla="*/ 304523 h 6683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502585" h="6683119">
                <a:moveTo>
                  <a:pt x="0" y="6192983"/>
                </a:moveTo>
                <a:lnTo>
                  <a:pt x="512" y="6193797"/>
                </a:lnTo>
                <a:lnTo>
                  <a:pt x="199" y="6472866"/>
                </a:lnTo>
                <a:lnTo>
                  <a:pt x="0" y="6472579"/>
                </a:lnTo>
                <a:close/>
                <a:moveTo>
                  <a:pt x="63505" y="75548"/>
                </a:moveTo>
                <a:lnTo>
                  <a:pt x="190193" y="0"/>
                </a:lnTo>
                <a:lnTo>
                  <a:pt x="10502585" y="0"/>
                </a:lnTo>
                <a:lnTo>
                  <a:pt x="10502585" y="6683119"/>
                </a:lnTo>
                <a:lnTo>
                  <a:pt x="145367" y="6683119"/>
                </a:lnTo>
                <a:lnTo>
                  <a:pt x="107436" y="6628182"/>
                </a:lnTo>
                <a:lnTo>
                  <a:pt x="3153137" y="4525288"/>
                </a:lnTo>
                <a:close/>
                <a:moveTo>
                  <a:pt x="1" y="113417"/>
                </a:moveTo>
                <a:lnTo>
                  <a:pt x="7341" y="109040"/>
                </a:lnTo>
                <a:lnTo>
                  <a:pt x="7127" y="299603"/>
                </a:lnTo>
                <a:lnTo>
                  <a:pt x="1" y="304523"/>
                </a:lnTo>
                <a:close/>
              </a:path>
            </a:pathLst>
          </a:custGeom>
          <a:solidFill>
            <a:srgbClr val="44D4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279067" y="634774"/>
            <a:ext cx="3838455" cy="5515428"/>
          </a:xfrm>
          <a:custGeom>
            <a:avLst/>
            <a:gdLst>
              <a:gd name="connsiteX0" fmla="*/ 0 w 3838455"/>
              <a:gd name="connsiteY0" fmla="*/ 0 h 5515428"/>
              <a:gd name="connsiteX1" fmla="*/ 3838455 w 3838455"/>
              <a:gd name="connsiteY1" fmla="*/ 0 h 5515428"/>
              <a:gd name="connsiteX2" fmla="*/ 3838455 w 3838455"/>
              <a:gd name="connsiteY2" fmla="*/ 1883002 h 5515428"/>
              <a:gd name="connsiteX3" fmla="*/ 3704992 w 3838455"/>
              <a:gd name="connsiteY3" fmla="*/ 1883002 h 5515428"/>
              <a:gd name="connsiteX4" fmla="*/ 3704992 w 3838455"/>
              <a:gd name="connsiteY4" fmla="*/ 133463 h 5515428"/>
              <a:gd name="connsiteX5" fmla="*/ 133463 w 3838455"/>
              <a:gd name="connsiteY5" fmla="*/ 133463 h 5515428"/>
              <a:gd name="connsiteX6" fmla="*/ 133463 w 3838455"/>
              <a:gd name="connsiteY6" fmla="*/ 5381965 h 5515428"/>
              <a:gd name="connsiteX7" fmla="*/ 3704992 w 3838455"/>
              <a:gd name="connsiteY7" fmla="*/ 5381965 h 5515428"/>
              <a:gd name="connsiteX8" fmla="*/ 3704992 w 3838455"/>
              <a:gd name="connsiteY8" fmla="*/ 4901974 h 5515428"/>
              <a:gd name="connsiteX9" fmla="*/ 3838455 w 3838455"/>
              <a:gd name="connsiteY9" fmla="*/ 4901974 h 5515428"/>
              <a:gd name="connsiteX10" fmla="*/ 3838455 w 3838455"/>
              <a:gd name="connsiteY10" fmla="*/ 5515428 h 5515428"/>
              <a:gd name="connsiteX11" fmla="*/ 0 w 3838455"/>
              <a:gd name="connsiteY11" fmla="*/ 5515428 h 551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38455" h="5515428">
                <a:moveTo>
                  <a:pt x="0" y="0"/>
                </a:moveTo>
                <a:lnTo>
                  <a:pt x="3838455" y="0"/>
                </a:lnTo>
                <a:lnTo>
                  <a:pt x="3838455" y="1883002"/>
                </a:lnTo>
                <a:lnTo>
                  <a:pt x="3704992" y="1883002"/>
                </a:lnTo>
                <a:lnTo>
                  <a:pt x="3704992" y="133463"/>
                </a:lnTo>
                <a:lnTo>
                  <a:pt x="133463" y="133463"/>
                </a:lnTo>
                <a:lnTo>
                  <a:pt x="133463" y="5381965"/>
                </a:lnTo>
                <a:lnTo>
                  <a:pt x="3704992" y="5381965"/>
                </a:lnTo>
                <a:lnTo>
                  <a:pt x="3704992" y="4901974"/>
                </a:lnTo>
                <a:lnTo>
                  <a:pt x="3838455" y="4901974"/>
                </a:lnTo>
                <a:lnTo>
                  <a:pt x="3838455" y="5515428"/>
                </a:lnTo>
                <a:lnTo>
                  <a:pt x="0" y="5515428"/>
                </a:lnTo>
                <a:close/>
              </a:path>
            </a:pathLst>
          </a:custGeom>
          <a:solidFill>
            <a:srgbClr val="44D4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68987" y="5511265"/>
            <a:ext cx="3672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마</a:t>
            </a:r>
            <a:r>
              <a:rPr lang="en-US" altLang="ko-KR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! </a:t>
            </a:r>
            <a:r>
              <a: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이게 바로 본론이다</a:t>
            </a:r>
            <a:r>
              <a:rPr lang="en-US" altLang="ko-KR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!</a:t>
            </a:r>
            <a:endParaRPr lang="ko-KR" altLang="en-US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50037" y="1264867"/>
            <a:ext cx="3691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 통계 분석으로 </a:t>
            </a:r>
            <a:r>
              <a:rPr lang="ko-KR" altLang="en-US" sz="24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해부할꼬</a:t>
            </a:r>
            <a:r>
              <a:rPr lang="en-US" altLang="ko-KR" sz="2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G</a:t>
            </a:r>
            <a:r>
              <a:rPr lang="ko-KR" altLang="en-US" sz="2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롱</a:t>
            </a:r>
            <a:endParaRPr lang="ko-KR" altLang="en-US" sz="24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208314" y="871232"/>
            <a:ext cx="324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 인 느낌 </a:t>
            </a:r>
            <a:r>
              <a:rPr lang="en-US" altLang="ko-KR" sz="24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Zion.T</a:t>
            </a:r>
            <a:r>
              <a:rPr lang="en-US" altLang="ko-KR" sz="2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 </a:t>
            </a:r>
            <a:r>
              <a:rPr lang="ko-KR" altLang="en-US" sz="24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딘딘</a:t>
            </a:r>
            <a:endParaRPr lang="ko-KR" altLang="en-US" sz="24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973495" y="1594061"/>
            <a:ext cx="553998" cy="39172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 </a:t>
            </a:r>
            <a:r>
              <a:rPr lang="ko-KR" altLang="en-US" sz="24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긍</a:t>
            </a:r>
            <a:r>
              <a:rPr lang="en-US" altLang="ko-KR" sz="2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/</a:t>
            </a:r>
            <a:r>
              <a:rPr lang="ko-KR" altLang="en-US" sz="2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부정 지수 기업분석 찾아라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77180" y="875457"/>
            <a:ext cx="1207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느낌적</a:t>
            </a:r>
            <a:endParaRPr lang="ko-KR" altLang="en-US" sz="24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 flipV="1">
            <a:off x="479878" y="1594061"/>
            <a:ext cx="738664" cy="39172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3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 이게 바로 퀄리티다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279710" y="1660297"/>
            <a:ext cx="707886" cy="39172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oudy Stout" panose="0202090407030B020401" pitchFamily="18" charset="0"/>
                <a:ea typeface="Tmon몬소리OTF Black" panose="02000A03000000000000" pitchFamily="50" charset="-127"/>
              </a:rPr>
              <a:t>WASSUP MAN</a:t>
            </a:r>
            <a:r>
              <a:rPr lang="ko-KR" altLang="en-US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oudy Stout" panose="0202090407030B020401" pitchFamily="18" charset="0"/>
                <a:ea typeface="Tmon몬소리OTF Black" panose="02000A03000000000000" pitchFamily="50" charset="-127"/>
              </a:rPr>
              <a:t>와썹맨구독</a:t>
            </a:r>
            <a:endParaRPr lang="en-US" altLang="ko-KR" sz="16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Goudy Stout" panose="0202090407030B020401" pitchFamily="18" charset="0"/>
              <a:ea typeface="Tmon몬소리OTF Black" panose="02000A03000000000000" pitchFamily="50" charset="-127"/>
            </a:endParaRPr>
          </a:p>
          <a:p>
            <a:r>
              <a:rPr lang="en-US" altLang="ko-KR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oudy Stout" panose="0202090407030B020401" pitchFamily="18" charset="0"/>
                <a:ea typeface="Tmon몬소리OTF Black" panose="02000A03000000000000" pitchFamily="50" charset="-127"/>
              </a:rPr>
              <a:t>bro</a:t>
            </a:r>
            <a:r>
              <a:rPr lang="ko-KR" altLang="en-US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oudy Stout" panose="0202090407030B020401" pitchFamily="18" charset="0"/>
                <a:ea typeface="Tmon몬소리OTF Black" panose="02000A03000000000000" pitchFamily="50" charset="-127"/>
              </a:rPr>
              <a:t> </a:t>
            </a:r>
            <a:r>
              <a:rPr lang="en-US" altLang="ko-KR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oudy Stout" panose="0202090407030B020401" pitchFamily="18" charset="0"/>
                <a:ea typeface="Tmon몬소리OTF Black" panose="02000A03000000000000" pitchFamily="50" charset="-127"/>
              </a:rPr>
              <a:t>BAAAAAM~~!!!!</a:t>
            </a:r>
            <a:endParaRPr lang="ko-KR" altLang="en-US" sz="16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Goudy Stout" panose="0202090407030B020401" pitchFamily="18" charset="0"/>
              <a:ea typeface="Tmon몬소리OTF Black" panose="02000A03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 flipV="1">
            <a:off x="2940656" y="1594061"/>
            <a:ext cx="615553" cy="39172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통계가 얼마나 맛있게요</a:t>
            </a:r>
            <a:r>
              <a:rPr lang="en-US" altLang="ko-KR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~</a:t>
            </a:r>
            <a:endParaRPr lang="ko-KR" altLang="en-US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395168" y="760402"/>
            <a:ext cx="3568975" cy="5264171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1358489" y="1593032"/>
            <a:ext cx="1693155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dirty="0">
                <a:ln>
                  <a:solidFill>
                    <a:schemeClr val="bg1"/>
                  </a:solidFill>
                </a:ln>
                <a:solidFill>
                  <a:srgbClr val="44D4D8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본론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324337" y="1228397"/>
            <a:ext cx="9279861" cy="44012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sz="8000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월별 </a:t>
            </a:r>
            <a:r>
              <a:rPr lang="ko-KR" altLang="en-US" sz="8000" dirty="0" err="1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감정분석과</a:t>
            </a:r>
            <a:endParaRPr lang="en-US" altLang="ko-KR" sz="8000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endParaRPr lang="en-US" altLang="ko-KR" sz="2000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ko-KR" altLang="en-US" sz="8000" dirty="0" err="1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긍</a:t>
            </a:r>
            <a:r>
              <a:rPr lang="en-US" altLang="ko-KR" sz="8000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•</a:t>
            </a:r>
            <a:r>
              <a:rPr lang="ko-KR" altLang="en-US" sz="8000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부정 빈도분석</a:t>
            </a:r>
            <a:endParaRPr lang="en-US" altLang="ko-KR" sz="8000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endParaRPr lang="en-US" altLang="ko-KR" sz="2000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ko-KR" altLang="en-US" sz="8000" dirty="0" err="1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연관어</a:t>
            </a:r>
            <a:r>
              <a:rPr lang="ko-KR" altLang="en-US" sz="8000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 분석</a:t>
            </a:r>
          </a:p>
        </p:txBody>
      </p:sp>
    </p:spTree>
    <p:extLst>
      <p:ext uri="{BB962C8B-B14F-4D97-AF65-F5344CB8AC3E}">
        <p14:creationId xmlns:p14="http://schemas.microsoft.com/office/powerpoint/2010/main" val="10420656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하늘, 텍스트이(가) 표시된 사진&#10;&#10;자동 생성된 설명">
            <a:extLst>
              <a:ext uri="{FF2B5EF4-FFF2-40B4-BE49-F238E27FC236}">
                <a16:creationId xmlns:a16="http://schemas.microsoft.com/office/drawing/2014/main" id="{A54CC3E0-DC68-4FC6-9C8F-AFCF923BF4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1" t="5307" b="8010"/>
          <a:stretch/>
        </p:blipFill>
        <p:spPr>
          <a:xfrm>
            <a:off x="1233959" y="726463"/>
            <a:ext cx="10013609" cy="5515717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97FAD111-58C4-43B3-8B47-0AE9F77C42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38019" y="167994"/>
            <a:ext cx="5805487" cy="535781"/>
          </a:xfrm>
        </p:spPr>
        <p:txBody>
          <a:bodyPr>
            <a:noAutofit/>
          </a:bodyPr>
          <a:lstStyle/>
          <a:p>
            <a:r>
              <a:rPr lang="en-US" altLang="ko-KR" sz="32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[</a:t>
            </a:r>
            <a:r>
              <a:rPr lang="ko-KR" altLang="en-US" sz="32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월별</a:t>
            </a:r>
            <a:r>
              <a:rPr lang="en-US" altLang="ko-KR" sz="32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]</a:t>
            </a:r>
            <a:r>
              <a:rPr lang="ko-KR" altLang="en-US" sz="32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현대차 평균감정지수 </a:t>
            </a:r>
          </a:p>
        </p:txBody>
      </p:sp>
      <p:sp>
        <p:nvSpPr>
          <p:cNvPr id="66" name="부제목 2">
            <a:extLst>
              <a:ext uri="{FF2B5EF4-FFF2-40B4-BE49-F238E27FC236}">
                <a16:creationId xmlns:a16="http://schemas.microsoft.com/office/drawing/2014/main" id="{F4DF9198-2943-45C7-92D3-CB6720B73BC3}"/>
              </a:ext>
            </a:extLst>
          </p:cNvPr>
          <p:cNvSpPr txBox="1">
            <a:spLocks/>
          </p:cNvSpPr>
          <p:nvPr/>
        </p:nvSpPr>
        <p:spPr>
          <a:xfrm>
            <a:off x="1207039" y="6293279"/>
            <a:ext cx="1007706" cy="588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2014</a:t>
            </a:r>
            <a:endParaRPr lang="ko-KR" altLang="en-US" sz="16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67" name="부제목 2">
            <a:extLst>
              <a:ext uri="{FF2B5EF4-FFF2-40B4-BE49-F238E27FC236}">
                <a16:creationId xmlns:a16="http://schemas.microsoft.com/office/drawing/2014/main" id="{BEA1DB06-C976-4660-9A91-138E5E569AB3}"/>
              </a:ext>
            </a:extLst>
          </p:cNvPr>
          <p:cNvSpPr txBox="1">
            <a:spLocks/>
          </p:cNvSpPr>
          <p:nvPr/>
        </p:nvSpPr>
        <p:spPr>
          <a:xfrm>
            <a:off x="3109098" y="6299888"/>
            <a:ext cx="1007706" cy="588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2015</a:t>
            </a:r>
            <a:endParaRPr lang="ko-KR" altLang="en-US" sz="16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68" name="부제목 2">
            <a:extLst>
              <a:ext uri="{FF2B5EF4-FFF2-40B4-BE49-F238E27FC236}">
                <a16:creationId xmlns:a16="http://schemas.microsoft.com/office/drawing/2014/main" id="{20E475DF-CA2B-4B62-80EA-0A65C8119299}"/>
              </a:ext>
            </a:extLst>
          </p:cNvPr>
          <p:cNvSpPr txBox="1">
            <a:spLocks/>
          </p:cNvSpPr>
          <p:nvPr/>
        </p:nvSpPr>
        <p:spPr>
          <a:xfrm>
            <a:off x="5011157" y="6287555"/>
            <a:ext cx="1007706" cy="588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2016</a:t>
            </a:r>
            <a:endParaRPr lang="ko-KR" altLang="en-US" sz="16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69" name="부제목 2">
            <a:extLst>
              <a:ext uri="{FF2B5EF4-FFF2-40B4-BE49-F238E27FC236}">
                <a16:creationId xmlns:a16="http://schemas.microsoft.com/office/drawing/2014/main" id="{8BB6DC4F-3882-4AB3-AA90-FDF847441FD9}"/>
              </a:ext>
            </a:extLst>
          </p:cNvPr>
          <p:cNvSpPr txBox="1">
            <a:spLocks/>
          </p:cNvSpPr>
          <p:nvPr/>
        </p:nvSpPr>
        <p:spPr>
          <a:xfrm>
            <a:off x="6913216" y="6302750"/>
            <a:ext cx="1007706" cy="588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2017</a:t>
            </a:r>
            <a:endParaRPr lang="ko-KR" altLang="en-US" sz="16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0" name="부제목 2">
            <a:extLst>
              <a:ext uri="{FF2B5EF4-FFF2-40B4-BE49-F238E27FC236}">
                <a16:creationId xmlns:a16="http://schemas.microsoft.com/office/drawing/2014/main" id="{69E35E45-AA25-472F-B080-E3731615B2AE}"/>
              </a:ext>
            </a:extLst>
          </p:cNvPr>
          <p:cNvSpPr txBox="1">
            <a:spLocks/>
          </p:cNvSpPr>
          <p:nvPr/>
        </p:nvSpPr>
        <p:spPr>
          <a:xfrm>
            <a:off x="8815275" y="6293279"/>
            <a:ext cx="1007706" cy="588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2018</a:t>
            </a:r>
            <a:endParaRPr lang="ko-KR" altLang="en-US" sz="16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1" name="부제목 2">
            <a:extLst>
              <a:ext uri="{FF2B5EF4-FFF2-40B4-BE49-F238E27FC236}">
                <a16:creationId xmlns:a16="http://schemas.microsoft.com/office/drawing/2014/main" id="{085E783B-7C22-4657-91DB-AFE2DDAE6039}"/>
              </a:ext>
            </a:extLst>
          </p:cNvPr>
          <p:cNvSpPr txBox="1">
            <a:spLocks/>
          </p:cNvSpPr>
          <p:nvPr/>
        </p:nvSpPr>
        <p:spPr>
          <a:xfrm>
            <a:off x="300803" y="876132"/>
            <a:ext cx="1007706" cy="588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0.75</a:t>
            </a:r>
            <a:endParaRPr lang="ko-KR" altLang="en-US" sz="16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2" name="부제목 2">
            <a:extLst>
              <a:ext uri="{FF2B5EF4-FFF2-40B4-BE49-F238E27FC236}">
                <a16:creationId xmlns:a16="http://schemas.microsoft.com/office/drawing/2014/main" id="{4C283AD5-C884-43C5-81BF-02DDEF6EBC7E}"/>
              </a:ext>
            </a:extLst>
          </p:cNvPr>
          <p:cNvSpPr txBox="1">
            <a:spLocks/>
          </p:cNvSpPr>
          <p:nvPr/>
        </p:nvSpPr>
        <p:spPr>
          <a:xfrm>
            <a:off x="310228" y="1903862"/>
            <a:ext cx="1007706" cy="3679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0.50</a:t>
            </a:r>
            <a:endParaRPr lang="ko-KR" altLang="en-US" sz="16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3" name="부제목 2">
            <a:extLst>
              <a:ext uri="{FF2B5EF4-FFF2-40B4-BE49-F238E27FC236}">
                <a16:creationId xmlns:a16="http://schemas.microsoft.com/office/drawing/2014/main" id="{AFCDE36D-3B26-4FB8-A737-31B2AA1D6C75}"/>
              </a:ext>
            </a:extLst>
          </p:cNvPr>
          <p:cNvSpPr txBox="1">
            <a:spLocks/>
          </p:cNvSpPr>
          <p:nvPr/>
        </p:nvSpPr>
        <p:spPr>
          <a:xfrm>
            <a:off x="310228" y="2928319"/>
            <a:ext cx="1007706" cy="3679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0.25</a:t>
            </a:r>
            <a:endParaRPr lang="ko-KR" altLang="en-US" sz="16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4" name="부제목 2">
            <a:extLst>
              <a:ext uri="{FF2B5EF4-FFF2-40B4-BE49-F238E27FC236}">
                <a16:creationId xmlns:a16="http://schemas.microsoft.com/office/drawing/2014/main" id="{41CDDD67-FA1E-4F47-973B-3550B4EA9DA4}"/>
              </a:ext>
            </a:extLst>
          </p:cNvPr>
          <p:cNvSpPr txBox="1">
            <a:spLocks/>
          </p:cNvSpPr>
          <p:nvPr/>
        </p:nvSpPr>
        <p:spPr>
          <a:xfrm>
            <a:off x="252306" y="5006129"/>
            <a:ext cx="1007706" cy="3679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-0.25</a:t>
            </a:r>
            <a:endParaRPr lang="ko-KR" altLang="en-US" sz="16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5" name="부제목 2">
            <a:extLst>
              <a:ext uri="{FF2B5EF4-FFF2-40B4-BE49-F238E27FC236}">
                <a16:creationId xmlns:a16="http://schemas.microsoft.com/office/drawing/2014/main" id="{1F7C4AFB-14E3-45D9-8F9E-93127F2953EB}"/>
              </a:ext>
            </a:extLst>
          </p:cNvPr>
          <p:cNvSpPr txBox="1">
            <a:spLocks/>
          </p:cNvSpPr>
          <p:nvPr/>
        </p:nvSpPr>
        <p:spPr>
          <a:xfrm>
            <a:off x="319558" y="3971718"/>
            <a:ext cx="1007706" cy="3679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</a:t>
            </a:r>
            <a:endParaRPr lang="ko-KR" altLang="en-US" sz="16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6" name="부제목 2">
            <a:extLst>
              <a:ext uri="{FF2B5EF4-FFF2-40B4-BE49-F238E27FC236}">
                <a16:creationId xmlns:a16="http://schemas.microsoft.com/office/drawing/2014/main" id="{7E1CCF0E-EE63-44AA-A69B-AD7035D2B7D7}"/>
              </a:ext>
            </a:extLst>
          </p:cNvPr>
          <p:cNvSpPr txBox="1">
            <a:spLocks/>
          </p:cNvSpPr>
          <p:nvPr/>
        </p:nvSpPr>
        <p:spPr>
          <a:xfrm>
            <a:off x="261637" y="6017776"/>
            <a:ext cx="1007706" cy="3679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-0.50</a:t>
            </a:r>
            <a:endParaRPr lang="ko-KR" altLang="en-US" sz="16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DE8CB44B-3343-45C1-BD9C-DD9293E2C3D6}"/>
              </a:ext>
            </a:extLst>
          </p:cNvPr>
          <p:cNvCxnSpPr>
            <a:cxnSpLocks/>
          </p:cNvCxnSpPr>
          <p:nvPr/>
        </p:nvCxnSpPr>
        <p:spPr>
          <a:xfrm flipV="1">
            <a:off x="1723613" y="735936"/>
            <a:ext cx="0" cy="5475278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2AE4A50-D370-468C-92F7-50C0E3EE2D86}"/>
              </a:ext>
            </a:extLst>
          </p:cNvPr>
          <p:cNvCxnSpPr>
            <a:cxnSpLocks/>
          </p:cNvCxnSpPr>
          <p:nvPr/>
        </p:nvCxnSpPr>
        <p:spPr>
          <a:xfrm flipV="1">
            <a:off x="3610121" y="743271"/>
            <a:ext cx="0" cy="5475278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4AF2A1F8-C437-4CC1-8DCC-B490A9496F76}"/>
              </a:ext>
            </a:extLst>
          </p:cNvPr>
          <p:cNvCxnSpPr>
            <a:cxnSpLocks/>
          </p:cNvCxnSpPr>
          <p:nvPr/>
        </p:nvCxnSpPr>
        <p:spPr>
          <a:xfrm flipV="1">
            <a:off x="5515010" y="743271"/>
            <a:ext cx="0" cy="5475278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93BBAE92-C31B-4A5B-9EA8-117D7E024F13}"/>
              </a:ext>
            </a:extLst>
          </p:cNvPr>
          <p:cNvCxnSpPr>
            <a:cxnSpLocks/>
          </p:cNvCxnSpPr>
          <p:nvPr/>
        </p:nvCxnSpPr>
        <p:spPr>
          <a:xfrm flipV="1">
            <a:off x="7417069" y="743271"/>
            <a:ext cx="0" cy="5475278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3D6145F3-93FE-4482-93A7-BCE2C760E469}"/>
              </a:ext>
            </a:extLst>
          </p:cNvPr>
          <p:cNvCxnSpPr>
            <a:cxnSpLocks/>
          </p:cNvCxnSpPr>
          <p:nvPr/>
        </p:nvCxnSpPr>
        <p:spPr>
          <a:xfrm flipV="1">
            <a:off x="9321470" y="726462"/>
            <a:ext cx="0" cy="5475278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1723613" y="4140200"/>
            <a:ext cx="3791397" cy="2078349"/>
          </a:xfrm>
          <a:prstGeom prst="rect">
            <a:avLst/>
          </a:prstGeom>
          <a:solidFill>
            <a:schemeClr val="tx1">
              <a:alpha val="56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4CA0A03-FC6E-401B-9C89-39B7C7968619}"/>
              </a:ext>
            </a:extLst>
          </p:cNvPr>
          <p:cNvSpPr/>
          <p:nvPr/>
        </p:nvSpPr>
        <p:spPr>
          <a:xfrm>
            <a:off x="9422419" y="930799"/>
            <a:ext cx="1661767" cy="500575"/>
          </a:xfrm>
          <a:prstGeom prst="rect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감정지수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AA73211-B894-45EE-8576-428821845A05}"/>
              </a:ext>
            </a:extLst>
          </p:cNvPr>
          <p:cNvSpPr/>
          <p:nvPr/>
        </p:nvSpPr>
        <p:spPr>
          <a:xfrm>
            <a:off x="10468387" y="1134434"/>
            <a:ext cx="426982" cy="93306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5515010" y="800467"/>
            <a:ext cx="5652000" cy="3367915"/>
            <a:chOff x="5515010" y="787767"/>
            <a:chExt cx="5652000" cy="3367915"/>
          </a:xfrm>
        </p:grpSpPr>
        <p:sp>
          <p:nvSpPr>
            <p:cNvPr id="24" name="직사각형 23"/>
            <p:cNvSpPr/>
            <p:nvPr/>
          </p:nvSpPr>
          <p:spPr>
            <a:xfrm>
              <a:off x="5515010" y="1491944"/>
              <a:ext cx="5652000" cy="2663738"/>
            </a:xfrm>
            <a:prstGeom prst="rect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5515010" y="787767"/>
              <a:ext cx="3806460" cy="706889"/>
            </a:xfrm>
            <a:prstGeom prst="rect">
              <a:avLst/>
            </a:prstGeom>
            <a:solidFill>
              <a:schemeClr val="tx1">
                <a:alpha val="5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7" name="부제목 2">
            <a:extLst>
              <a:ext uri="{FF2B5EF4-FFF2-40B4-BE49-F238E27FC236}">
                <a16:creationId xmlns:a16="http://schemas.microsoft.com/office/drawing/2014/main" id="{76C7BA3B-FB85-47A2-9D68-5E24907B7DBE}"/>
              </a:ext>
            </a:extLst>
          </p:cNvPr>
          <p:cNvSpPr txBox="1">
            <a:spLocks/>
          </p:cNvSpPr>
          <p:nvPr/>
        </p:nvSpPr>
        <p:spPr>
          <a:xfrm>
            <a:off x="-108485" y="291640"/>
            <a:ext cx="2871498" cy="28316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평균 감정지수 </a:t>
            </a:r>
            <a:r>
              <a:rPr lang="en-US" altLang="ko-KR" sz="18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(by </a:t>
            </a:r>
            <a:r>
              <a:rPr lang="en-US" altLang="ko-KR" sz="1800" dirty="0" err="1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afinn</a:t>
            </a:r>
            <a:r>
              <a:rPr lang="en-US" altLang="ko-KR" sz="18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)</a:t>
            </a:r>
            <a:endParaRPr lang="ko-KR" altLang="en-US" sz="18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26346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차트 4"/>
          <p:cNvGraphicFramePr/>
          <p:nvPr>
            <p:extLst>
              <p:ext uri="{D42A27DB-BD31-4B8C-83A1-F6EECF244321}">
                <p14:modId xmlns:p14="http://schemas.microsoft.com/office/powerpoint/2010/main" val="2198442152"/>
              </p:ext>
            </p:extLst>
          </p:nvPr>
        </p:nvGraphicFramePr>
        <p:xfrm>
          <a:off x="828369" y="899886"/>
          <a:ext cx="10462238" cy="595811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6" name="제목 1">
            <a:extLst>
              <a:ext uri="{FF2B5EF4-FFF2-40B4-BE49-F238E27FC236}">
                <a16:creationId xmlns:a16="http://schemas.microsoft.com/office/drawing/2014/main" id="{97FAD111-58C4-43B3-8B47-0AE9F77C42BF}"/>
              </a:ext>
            </a:extLst>
          </p:cNvPr>
          <p:cNvSpPr txBox="1">
            <a:spLocks/>
          </p:cNvSpPr>
          <p:nvPr/>
        </p:nvSpPr>
        <p:spPr>
          <a:xfrm>
            <a:off x="2619569" y="188468"/>
            <a:ext cx="7941388" cy="5357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[</a:t>
            </a:r>
            <a:r>
              <a:rPr lang="ko-KR" altLang="en-US" sz="3200" dirty="0" err="1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년도별</a:t>
            </a:r>
            <a:r>
              <a:rPr lang="en-US" altLang="ko-KR" sz="32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] </a:t>
            </a:r>
            <a:r>
              <a:rPr lang="ko-KR" altLang="en-US" sz="32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현대차 </a:t>
            </a:r>
            <a:r>
              <a:rPr lang="ko-KR" altLang="en-US" sz="3200" dirty="0" err="1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긍</a:t>
            </a:r>
            <a:r>
              <a:rPr lang="en-US" altLang="ko-KR" sz="32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•</a:t>
            </a:r>
            <a:r>
              <a:rPr lang="ko-KR" altLang="en-US" sz="32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부정 단어 빈도수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2454469" y="1587500"/>
            <a:ext cx="7578531" cy="86360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2969726" y="4120243"/>
            <a:ext cx="7591231" cy="5533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6873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 descr="하늘, 텍스트이(가) 표시된 사진&#10;&#10;자동 생성된 설명">
            <a:extLst>
              <a:ext uri="{FF2B5EF4-FFF2-40B4-BE49-F238E27FC236}">
                <a16:creationId xmlns:a16="http://schemas.microsoft.com/office/drawing/2014/main" id="{A54CC3E0-DC68-4FC6-9C8F-AFCF923BF4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1" t="5307" b="8010"/>
          <a:stretch/>
        </p:blipFill>
        <p:spPr>
          <a:xfrm>
            <a:off x="1233959" y="929663"/>
            <a:ext cx="10013609" cy="5515717"/>
          </a:xfrm>
          <a:prstGeom prst="rect">
            <a:avLst/>
          </a:prstGeom>
        </p:spPr>
      </p:pic>
      <p:sp>
        <p:nvSpPr>
          <p:cNvPr id="8" name="부제목 2">
            <a:extLst>
              <a:ext uri="{FF2B5EF4-FFF2-40B4-BE49-F238E27FC236}">
                <a16:creationId xmlns:a16="http://schemas.microsoft.com/office/drawing/2014/main" id="{76C7BA3B-FB85-47A2-9D68-5E24907B7DBE}"/>
              </a:ext>
            </a:extLst>
          </p:cNvPr>
          <p:cNvSpPr txBox="1">
            <a:spLocks/>
          </p:cNvSpPr>
          <p:nvPr/>
        </p:nvSpPr>
        <p:spPr>
          <a:xfrm>
            <a:off x="-108485" y="629580"/>
            <a:ext cx="2871498" cy="28316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평균 감정지수 </a:t>
            </a:r>
            <a:r>
              <a:rPr lang="en-US" altLang="ko-KR" sz="18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(by </a:t>
            </a:r>
            <a:r>
              <a:rPr lang="en-US" altLang="ko-KR" sz="1800" dirty="0" err="1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afinn</a:t>
            </a:r>
            <a:r>
              <a:rPr lang="en-US" altLang="ko-KR" sz="18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)</a:t>
            </a:r>
            <a:endParaRPr lang="ko-KR" altLang="en-US" sz="18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4CA0A03-FC6E-401B-9C89-39B7C7968619}"/>
              </a:ext>
            </a:extLst>
          </p:cNvPr>
          <p:cNvSpPr/>
          <p:nvPr/>
        </p:nvSpPr>
        <p:spPr>
          <a:xfrm>
            <a:off x="9422419" y="1155341"/>
            <a:ext cx="1661767" cy="500575"/>
          </a:xfrm>
          <a:prstGeom prst="rect">
            <a:avLst/>
          </a:prstGeom>
          <a:noFill/>
          <a:ln w="57150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dirty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감정지수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FAA73211-B894-45EE-8576-428821845A05}"/>
              </a:ext>
            </a:extLst>
          </p:cNvPr>
          <p:cNvSpPr/>
          <p:nvPr/>
        </p:nvSpPr>
        <p:spPr>
          <a:xfrm>
            <a:off x="10468387" y="1358976"/>
            <a:ext cx="426982" cy="93306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부제목 2">
            <a:extLst>
              <a:ext uri="{FF2B5EF4-FFF2-40B4-BE49-F238E27FC236}">
                <a16:creationId xmlns:a16="http://schemas.microsoft.com/office/drawing/2014/main" id="{F4DF9198-2943-45C7-92D3-CB6720B73BC3}"/>
              </a:ext>
            </a:extLst>
          </p:cNvPr>
          <p:cNvSpPr txBox="1">
            <a:spLocks/>
          </p:cNvSpPr>
          <p:nvPr/>
        </p:nvSpPr>
        <p:spPr>
          <a:xfrm>
            <a:off x="1207039" y="6496479"/>
            <a:ext cx="1007706" cy="588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2014</a:t>
            </a:r>
            <a:endParaRPr lang="ko-KR" altLang="en-US" sz="16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67" name="부제목 2">
            <a:extLst>
              <a:ext uri="{FF2B5EF4-FFF2-40B4-BE49-F238E27FC236}">
                <a16:creationId xmlns:a16="http://schemas.microsoft.com/office/drawing/2014/main" id="{BEA1DB06-C976-4660-9A91-138E5E569AB3}"/>
              </a:ext>
            </a:extLst>
          </p:cNvPr>
          <p:cNvSpPr txBox="1">
            <a:spLocks/>
          </p:cNvSpPr>
          <p:nvPr/>
        </p:nvSpPr>
        <p:spPr>
          <a:xfrm>
            <a:off x="3109098" y="6503088"/>
            <a:ext cx="1007706" cy="588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2015</a:t>
            </a:r>
            <a:endParaRPr lang="ko-KR" altLang="en-US" sz="16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68" name="부제목 2">
            <a:extLst>
              <a:ext uri="{FF2B5EF4-FFF2-40B4-BE49-F238E27FC236}">
                <a16:creationId xmlns:a16="http://schemas.microsoft.com/office/drawing/2014/main" id="{20E475DF-CA2B-4B62-80EA-0A65C8119299}"/>
              </a:ext>
            </a:extLst>
          </p:cNvPr>
          <p:cNvSpPr txBox="1">
            <a:spLocks/>
          </p:cNvSpPr>
          <p:nvPr/>
        </p:nvSpPr>
        <p:spPr>
          <a:xfrm>
            <a:off x="5011157" y="6490755"/>
            <a:ext cx="1007706" cy="588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2016</a:t>
            </a:r>
            <a:endParaRPr lang="ko-KR" altLang="en-US" sz="16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69" name="부제목 2">
            <a:extLst>
              <a:ext uri="{FF2B5EF4-FFF2-40B4-BE49-F238E27FC236}">
                <a16:creationId xmlns:a16="http://schemas.microsoft.com/office/drawing/2014/main" id="{8BB6DC4F-3882-4AB3-AA90-FDF847441FD9}"/>
              </a:ext>
            </a:extLst>
          </p:cNvPr>
          <p:cNvSpPr txBox="1">
            <a:spLocks/>
          </p:cNvSpPr>
          <p:nvPr/>
        </p:nvSpPr>
        <p:spPr>
          <a:xfrm>
            <a:off x="6913216" y="6505950"/>
            <a:ext cx="1007706" cy="588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2017</a:t>
            </a:r>
            <a:endParaRPr lang="ko-KR" altLang="en-US" sz="16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0" name="부제목 2">
            <a:extLst>
              <a:ext uri="{FF2B5EF4-FFF2-40B4-BE49-F238E27FC236}">
                <a16:creationId xmlns:a16="http://schemas.microsoft.com/office/drawing/2014/main" id="{69E35E45-AA25-472F-B080-E3731615B2AE}"/>
              </a:ext>
            </a:extLst>
          </p:cNvPr>
          <p:cNvSpPr txBox="1">
            <a:spLocks/>
          </p:cNvSpPr>
          <p:nvPr/>
        </p:nvSpPr>
        <p:spPr>
          <a:xfrm>
            <a:off x="8815275" y="6496479"/>
            <a:ext cx="1007706" cy="588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2018</a:t>
            </a:r>
            <a:endParaRPr lang="ko-KR" altLang="en-US" sz="16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1" name="부제목 2">
            <a:extLst>
              <a:ext uri="{FF2B5EF4-FFF2-40B4-BE49-F238E27FC236}">
                <a16:creationId xmlns:a16="http://schemas.microsoft.com/office/drawing/2014/main" id="{085E783B-7C22-4657-91DB-AFE2DDAE6039}"/>
              </a:ext>
            </a:extLst>
          </p:cNvPr>
          <p:cNvSpPr txBox="1">
            <a:spLocks/>
          </p:cNvSpPr>
          <p:nvPr/>
        </p:nvSpPr>
        <p:spPr>
          <a:xfrm>
            <a:off x="300803" y="1079332"/>
            <a:ext cx="1007706" cy="588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0.75</a:t>
            </a:r>
            <a:endParaRPr lang="ko-KR" altLang="en-US" sz="16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2" name="부제목 2">
            <a:extLst>
              <a:ext uri="{FF2B5EF4-FFF2-40B4-BE49-F238E27FC236}">
                <a16:creationId xmlns:a16="http://schemas.microsoft.com/office/drawing/2014/main" id="{4C283AD5-C884-43C5-81BF-02DDEF6EBC7E}"/>
              </a:ext>
            </a:extLst>
          </p:cNvPr>
          <p:cNvSpPr txBox="1">
            <a:spLocks/>
          </p:cNvSpPr>
          <p:nvPr/>
        </p:nvSpPr>
        <p:spPr>
          <a:xfrm>
            <a:off x="310228" y="2107062"/>
            <a:ext cx="1007706" cy="3679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0.50</a:t>
            </a:r>
            <a:endParaRPr lang="ko-KR" altLang="en-US" sz="16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3" name="부제목 2">
            <a:extLst>
              <a:ext uri="{FF2B5EF4-FFF2-40B4-BE49-F238E27FC236}">
                <a16:creationId xmlns:a16="http://schemas.microsoft.com/office/drawing/2014/main" id="{AFCDE36D-3B26-4FB8-A737-31B2AA1D6C75}"/>
              </a:ext>
            </a:extLst>
          </p:cNvPr>
          <p:cNvSpPr txBox="1">
            <a:spLocks/>
          </p:cNvSpPr>
          <p:nvPr/>
        </p:nvSpPr>
        <p:spPr>
          <a:xfrm>
            <a:off x="310228" y="3131519"/>
            <a:ext cx="1007706" cy="3679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0.25</a:t>
            </a:r>
            <a:endParaRPr lang="ko-KR" altLang="en-US" sz="16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4" name="부제목 2">
            <a:extLst>
              <a:ext uri="{FF2B5EF4-FFF2-40B4-BE49-F238E27FC236}">
                <a16:creationId xmlns:a16="http://schemas.microsoft.com/office/drawing/2014/main" id="{41CDDD67-FA1E-4F47-973B-3550B4EA9DA4}"/>
              </a:ext>
            </a:extLst>
          </p:cNvPr>
          <p:cNvSpPr txBox="1">
            <a:spLocks/>
          </p:cNvSpPr>
          <p:nvPr/>
        </p:nvSpPr>
        <p:spPr>
          <a:xfrm>
            <a:off x="252306" y="5209329"/>
            <a:ext cx="1007706" cy="3679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-0.25</a:t>
            </a:r>
            <a:endParaRPr lang="ko-KR" altLang="en-US" sz="16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5" name="부제목 2">
            <a:extLst>
              <a:ext uri="{FF2B5EF4-FFF2-40B4-BE49-F238E27FC236}">
                <a16:creationId xmlns:a16="http://schemas.microsoft.com/office/drawing/2014/main" id="{1F7C4AFB-14E3-45D9-8F9E-93127F2953EB}"/>
              </a:ext>
            </a:extLst>
          </p:cNvPr>
          <p:cNvSpPr txBox="1">
            <a:spLocks/>
          </p:cNvSpPr>
          <p:nvPr/>
        </p:nvSpPr>
        <p:spPr>
          <a:xfrm>
            <a:off x="319558" y="4174918"/>
            <a:ext cx="1007706" cy="3679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0</a:t>
            </a:r>
            <a:endParaRPr lang="ko-KR" altLang="en-US" sz="16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6" name="부제목 2">
            <a:extLst>
              <a:ext uri="{FF2B5EF4-FFF2-40B4-BE49-F238E27FC236}">
                <a16:creationId xmlns:a16="http://schemas.microsoft.com/office/drawing/2014/main" id="{7E1CCF0E-EE63-44AA-A69B-AD7035D2B7D7}"/>
              </a:ext>
            </a:extLst>
          </p:cNvPr>
          <p:cNvSpPr txBox="1">
            <a:spLocks/>
          </p:cNvSpPr>
          <p:nvPr/>
        </p:nvSpPr>
        <p:spPr>
          <a:xfrm>
            <a:off x="261637" y="6220976"/>
            <a:ext cx="1007706" cy="3679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-0.50</a:t>
            </a:r>
            <a:endParaRPr lang="ko-KR" altLang="en-US" sz="16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DE8CB44B-3343-45C1-BD9C-DD9293E2C3D6}"/>
              </a:ext>
            </a:extLst>
          </p:cNvPr>
          <p:cNvCxnSpPr>
            <a:cxnSpLocks/>
          </p:cNvCxnSpPr>
          <p:nvPr/>
        </p:nvCxnSpPr>
        <p:spPr>
          <a:xfrm flipV="1">
            <a:off x="1723613" y="939136"/>
            <a:ext cx="0" cy="5475278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12AE4A50-D370-468C-92F7-50C0E3EE2D86}"/>
              </a:ext>
            </a:extLst>
          </p:cNvPr>
          <p:cNvCxnSpPr>
            <a:cxnSpLocks/>
          </p:cNvCxnSpPr>
          <p:nvPr/>
        </p:nvCxnSpPr>
        <p:spPr>
          <a:xfrm flipV="1">
            <a:off x="3610121" y="946471"/>
            <a:ext cx="0" cy="5475278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4AF2A1F8-C437-4CC1-8DCC-B490A9496F76}"/>
              </a:ext>
            </a:extLst>
          </p:cNvPr>
          <p:cNvCxnSpPr>
            <a:cxnSpLocks/>
          </p:cNvCxnSpPr>
          <p:nvPr/>
        </p:nvCxnSpPr>
        <p:spPr>
          <a:xfrm flipV="1">
            <a:off x="5515010" y="946471"/>
            <a:ext cx="0" cy="5475278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직선 연결선 79">
            <a:extLst>
              <a:ext uri="{FF2B5EF4-FFF2-40B4-BE49-F238E27FC236}">
                <a16:creationId xmlns:a16="http://schemas.microsoft.com/office/drawing/2014/main" id="{93BBAE92-C31B-4A5B-9EA8-117D7E024F13}"/>
              </a:ext>
            </a:extLst>
          </p:cNvPr>
          <p:cNvCxnSpPr>
            <a:cxnSpLocks/>
          </p:cNvCxnSpPr>
          <p:nvPr/>
        </p:nvCxnSpPr>
        <p:spPr>
          <a:xfrm flipV="1">
            <a:off x="7417069" y="946471"/>
            <a:ext cx="0" cy="5475278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3D6145F3-93FE-4482-93A7-BCE2C760E469}"/>
              </a:ext>
            </a:extLst>
          </p:cNvPr>
          <p:cNvCxnSpPr>
            <a:cxnSpLocks/>
          </p:cNvCxnSpPr>
          <p:nvPr/>
        </p:nvCxnSpPr>
        <p:spPr>
          <a:xfrm flipV="1">
            <a:off x="9321470" y="929662"/>
            <a:ext cx="0" cy="5475278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그림 3" descr="텍스트, 하늘, 지도이(가) 표시된 사진&#10;&#10;자동 생성된 설명">
            <a:extLst>
              <a:ext uri="{FF2B5EF4-FFF2-40B4-BE49-F238E27FC236}">
                <a16:creationId xmlns:a16="http://schemas.microsoft.com/office/drawing/2014/main" id="{8C52F1C0-6500-4377-955B-5C95D08E9A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0" t="5442" r="3966" b="7922"/>
          <a:stretch/>
        </p:blipFill>
        <p:spPr>
          <a:xfrm>
            <a:off x="1224628" y="937001"/>
            <a:ext cx="10013609" cy="5525647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6551F990-0146-4139-9B7F-E2CA2A47C2C9}"/>
              </a:ext>
            </a:extLst>
          </p:cNvPr>
          <p:cNvSpPr/>
          <p:nvPr/>
        </p:nvSpPr>
        <p:spPr>
          <a:xfrm>
            <a:off x="10510638" y="1364992"/>
            <a:ext cx="426982" cy="93306"/>
          </a:xfrm>
          <a:prstGeom prst="rect">
            <a:avLst/>
          </a:prstGeom>
          <a:solidFill>
            <a:srgbClr val="40C8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54FC0A6-87DB-4134-B8B6-70997CADE94D}"/>
              </a:ext>
            </a:extLst>
          </p:cNvPr>
          <p:cNvSpPr/>
          <p:nvPr/>
        </p:nvSpPr>
        <p:spPr>
          <a:xfrm>
            <a:off x="10510638" y="1840540"/>
            <a:ext cx="426982" cy="93306"/>
          </a:xfrm>
          <a:prstGeom prst="rect">
            <a:avLst/>
          </a:prstGeom>
          <a:solidFill>
            <a:srgbClr val="FF99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4C40F73-E511-4E05-ACE9-7CC4CA835890}"/>
              </a:ext>
            </a:extLst>
          </p:cNvPr>
          <p:cNvGrpSpPr/>
          <p:nvPr/>
        </p:nvGrpSpPr>
        <p:grpSpPr>
          <a:xfrm>
            <a:off x="9422939" y="1154172"/>
            <a:ext cx="1661767" cy="1007706"/>
            <a:chOff x="9422939" y="950972"/>
            <a:chExt cx="1661767" cy="1007706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37D138CE-618F-41E3-ADDC-D55A7F5B6141}"/>
                </a:ext>
              </a:extLst>
            </p:cNvPr>
            <p:cNvSpPr/>
            <p:nvPr/>
          </p:nvSpPr>
          <p:spPr>
            <a:xfrm>
              <a:off x="9422939" y="950972"/>
              <a:ext cx="1661767" cy="1007706"/>
            </a:xfrm>
            <a:prstGeom prst="rect">
              <a:avLst/>
            </a:prstGeom>
            <a:noFill/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 판매량</a:t>
              </a:r>
              <a:endParaRPr lang="en-US" altLang="ko-KR" dirty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  <a:p>
              <a:r>
                <a:rPr lang="ko-KR" altLang="en-US" sz="1100" dirty="0">
                  <a:solidFill>
                    <a:schemeClr val="tx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 </a:t>
              </a:r>
              <a:endParaRPr lang="en-US" altLang="ko-KR" sz="1100" dirty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  <a:p>
              <a:r>
                <a:rPr lang="ko-KR" altLang="en-US" dirty="0">
                  <a:solidFill>
                    <a:schemeClr val="tx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 감정지수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834EA43-22ED-42D6-A840-136A06AD9902}"/>
                </a:ext>
              </a:extLst>
            </p:cNvPr>
            <p:cNvSpPr/>
            <p:nvPr/>
          </p:nvSpPr>
          <p:spPr>
            <a:xfrm>
              <a:off x="10510638" y="1161792"/>
              <a:ext cx="426982" cy="93306"/>
            </a:xfrm>
            <a:prstGeom prst="rect">
              <a:avLst/>
            </a:prstGeom>
            <a:solidFill>
              <a:srgbClr val="40C8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DD41834-B25C-49D3-A8F7-B9017E99F9D6}"/>
                </a:ext>
              </a:extLst>
            </p:cNvPr>
            <p:cNvSpPr/>
            <p:nvPr/>
          </p:nvSpPr>
          <p:spPr>
            <a:xfrm>
              <a:off x="10510638" y="1637340"/>
              <a:ext cx="426982" cy="93306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부제목 2">
            <a:extLst>
              <a:ext uri="{FF2B5EF4-FFF2-40B4-BE49-F238E27FC236}">
                <a16:creationId xmlns:a16="http://schemas.microsoft.com/office/drawing/2014/main" id="{518E92B7-711D-4999-8F53-A639BFDA37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18269" y="539432"/>
            <a:ext cx="1732384" cy="469900"/>
          </a:xfrm>
        </p:spPr>
        <p:txBody>
          <a:bodyPr>
            <a:noAutofit/>
          </a:bodyPr>
          <a:lstStyle/>
          <a:p>
            <a:pPr algn="r">
              <a:lnSpc>
                <a:spcPct val="100000"/>
              </a:lnSpc>
            </a:pPr>
            <a:r>
              <a:rPr lang="ko-KR" altLang="en-US" sz="14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미국 현대차 판매량</a:t>
            </a:r>
            <a:endParaRPr lang="en-US" altLang="ko-KR" sz="14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r">
              <a:lnSpc>
                <a:spcPct val="100000"/>
              </a:lnSpc>
            </a:pPr>
            <a:r>
              <a:rPr lang="en-US" altLang="ko-KR" sz="12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</a:t>
            </a:r>
            <a:r>
              <a:rPr lang="ko-KR" altLang="en-US" sz="12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단위</a:t>
            </a:r>
            <a:r>
              <a:rPr lang="en-US" altLang="ko-KR" sz="12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: </a:t>
            </a:r>
            <a:r>
              <a:rPr lang="ko-KR" altLang="en-US" sz="12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만 대</a:t>
            </a:r>
            <a:r>
              <a:rPr lang="en-US" altLang="ko-KR" sz="12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)</a:t>
            </a:r>
            <a:endParaRPr lang="ko-KR" altLang="en-US" sz="12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E6015DD4-6C65-43C6-8CEA-5C964281BB02}"/>
              </a:ext>
            </a:extLst>
          </p:cNvPr>
          <p:cNvGrpSpPr/>
          <p:nvPr/>
        </p:nvGrpSpPr>
        <p:grpSpPr>
          <a:xfrm>
            <a:off x="11049526" y="1168543"/>
            <a:ext cx="1074958" cy="5427856"/>
            <a:chOff x="11081282" y="1020763"/>
            <a:chExt cx="1074958" cy="5427856"/>
          </a:xfrm>
        </p:grpSpPr>
        <p:sp>
          <p:nvSpPr>
            <p:cNvPr id="33" name="부제목 2">
              <a:extLst>
                <a:ext uri="{FF2B5EF4-FFF2-40B4-BE49-F238E27FC236}">
                  <a16:creationId xmlns:a16="http://schemas.microsoft.com/office/drawing/2014/main" id="{F796FBB3-4312-47E6-BDA8-C01ECF18B62C}"/>
                </a:ext>
              </a:extLst>
            </p:cNvPr>
            <p:cNvSpPr txBox="1">
              <a:spLocks/>
            </p:cNvSpPr>
            <p:nvPr/>
          </p:nvSpPr>
          <p:spPr>
            <a:xfrm>
              <a:off x="11129779" y="1020763"/>
              <a:ext cx="1007706" cy="57951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dirty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7.5</a:t>
              </a:r>
              <a:endParaRPr lang="ko-KR" altLang="en-US" sz="1600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4" name="부제목 2">
              <a:extLst>
                <a:ext uri="{FF2B5EF4-FFF2-40B4-BE49-F238E27FC236}">
                  <a16:creationId xmlns:a16="http://schemas.microsoft.com/office/drawing/2014/main" id="{6E8A08F8-5AC6-4105-81F5-63728E1384CA}"/>
                </a:ext>
              </a:extLst>
            </p:cNvPr>
            <p:cNvSpPr txBox="1">
              <a:spLocks/>
            </p:cNvSpPr>
            <p:nvPr/>
          </p:nvSpPr>
          <p:spPr>
            <a:xfrm>
              <a:off x="11139204" y="2033250"/>
              <a:ext cx="1007706" cy="36247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dirty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5.0</a:t>
              </a:r>
              <a:endParaRPr lang="ko-KR" altLang="en-US" sz="1600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5" name="부제목 2">
              <a:extLst>
                <a:ext uri="{FF2B5EF4-FFF2-40B4-BE49-F238E27FC236}">
                  <a16:creationId xmlns:a16="http://schemas.microsoft.com/office/drawing/2014/main" id="{547C04BE-0590-4E2F-85EE-3AC62A42D975}"/>
                </a:ext>
              </a:extLst>
            </p:cNvPr>
            <p:cNvSpPr txBox="1">
              <a:spLocks/>
            </p:cNvSpPr>
            <p:nvPr/>
          </p:nvSpPr>
          <p:spPr>
            <a:xfrm>
              <a:off x="11139204" y="3042512"/>
              <a:ext cx="1007706" cy="36247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dirty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2.5</a:t>
              </a:r>
              <a:endParaRPr lang="ko-KR" altLang="en-US" sz="1600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6" name="부제목 2">
              <a:extLst>
                <a:ext uri="{FF2B5EF4-FFF2-40B4-BE49-F238E27FC236}">
                  <a16:creationId xmlns:a16="http://schemas.microsoft.com/office/drawing/2014/main" id="{72950926-3741-4C07-B7D1-6642762B9059}"/>
                </a:ext>
              </a:extLst>
            </p:cNvPr>
            <p:cNvSpPr txBox="1">
              <a:spLocks/>
            </p:cNvSpPr>
            <p:nvPr/>
          </p:nvSpPr>
          <p:spPr>
            <a:xfrm>
              <a:off x="11081282" y="5089505"/>
              <a:ext cx="1007706" cy="36247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dirty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-2.5</a:t>
              </a:r>
              <a:endParaRPr lang="ko-KR" altLang="en-US" sz="1600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7" name="부제목 2">
              <a:extLst>
                <a:ext uri="{FF2B5EF4-FFF2-40B4-BE49-F238E27FC236}">
                  <a16:creationId xmlns:a16="http://schemas.microsoft.com/office/drawing/2014/main" id="{83D5DCD2-5486-4988-B862-7F98FE870A64}"/>
                </a:ext>
              </a:extLst>
            </p:cNvPr>
            <p:cNvSpPr txBox="1">
              <a:spLocks/>
            </p:cNvSpPr>
            <p:nvPr/>
          </p:nvSpPr>
          <p:spPr>
            <a:xfrm>
              <a:off x="11148534" y="4070436"/>
              <a:ext cx="1007706" cy="36247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dirty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0</a:t>
              </a:r>
              <a:endParaRPr lang="ko-KR" altLang="en-US" sz="1600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8" name="부제목 2">
              <a:extLst>
                <a:ext uri="{FF2B5EF4-FFF2-40B4-BE49-F238E27FC236}">
                  <a16:creationId xmlns:a16="http://schemas.microsoft.com/office/drawing/2014/main" id="{7E2E75BC-883D-4267-8619-34B37D6C9783}"/>
                </a:ext>
              </a:extLst>
            </p:cNvPr>
            <p:cNvSpPr txBox="1">
              <a:spLocks/>
            </p:cNvSpPr>
            <p:nvPr/>
          </p:nvSpPr>
          <p:spPr>
            <a:xfrm>
              <a:off x="11090613" y="6086147"/>
              <a:ext cx="1007706" cy="36247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dirty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-5.0</a:t>
              </a:r>
              <a:endParaRPr lang="ko-KR" altLang="en-US" sz="1600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FE5E9A95-261A-43CF-BA58-FEB1DF20628A}"/>
              </a:ext>
            </a:extLst>
          </p:cNvPr>
          <p:cNvCxnSpPr>
            <a:cxnSpLocks/>
          </p:cNvCxnSpPr>
          <p:nvPr/>
        </p:nvCxnSpPr>
        <p:spPr>
          <a:xfrm flipV="1">
            <a:off x="1726722" y="951574"/>
            <a:ext cx="0" cy="5475278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3C16D5CE-90BD-4748-A814-5D1A0CCCD1DC}"/>
              </a:ext>
            </a:extLst>
          </p:cNvPr>
          <p:cNvCxnSpPr>
            <a:cxnSpLocks/>
          </p:cNvCxnSpPr>
          <p:nvPr/>
        </p:nvCxnSpPr>
        <p:spPr>
          <a:xfrm flipV="1">
            <a:off x="3600530" y="958909"/>
            <a:ext cx="0" cy="5475278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26A9BC9-FDD6-4D27-B6EB-0A606BDE2F16}"/>
              </a:ext>
            </a:extLst>
          </p:cNvPr>
          <p:cNvCxnSpPr>
            <a:cxnSpLocks/>
          </p:cNvCxnSpPr>
          <p:nvPr/>
        </p:nvCxnSpPr>
        <p:spPr>
          <a:xfrm flipV="1">
            <a:off x="5518119" y="958909"/>
            <a:ext cx="0" cy="5475278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75EAA51-7FD2-4710-9982-ABBFF5E128A2}"/>
              </a:ext>
            </a:extLst>
          </p:cNvPr>
          <p:cNvCxnSpPr>
            <a:cxnSpLocks/>
          </p:cNvCxnSpPr>
          <p:nvPr/>
        </p:nvCxnSpPr>
        <p:spPr>
          <a:xfrm flipV="1">
            <a:off x="7420178" y="958909"/>
            <a:ext cx="0" cy="5475278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6CA64D02-D82E-426D-B0F0-E1973766887B}"/>
              </a:ext>
            </a:extLst>
          </p:cNvPr>
          <p:cNvCxnSpPr>
            <a:cxnSpLocks/>
          </p:cNvCxnSpPr>
          <p:nvPr/>
        </p:nvCxnSpPr>
        <p:spPr>
          <a:xfrm flipV="1">
            <a:off x="9324579" y="942100"/>
            <a:ext cx="0" cy="5475278"/>
          </a:xfrm>
          <a:prstGeom prst="line">
            <a:avLst/>
          </a:prstGeom>
          <a:ln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제목 1">
            <a:extLst>
              <a:ext uri="{FF2B5EF4-FFF2-40B4-BE49-F238E27FC236}">
                <a16:creationId xmlns:a16="http://schemas.microsoft.com/office/drawing/2014/main" id="{97FAD111-58C4-43B3-8B47-0AE9F77C42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4029" y="181212"/>
            <a:ext cx="6721184" cy="535781"/>
          </a:xfrm>
        </p:spPr>
        <p:txBody>
          <a:bodyPr>
            <a:noAutofit/>
          </a:bodyPr>
          <a:lstStyle/>
          <a:p>
            <a:r>
              <a:rPr lang="en-US" altLang="ko-KR" sz="32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[</a:t>
            </a:r>
            <a:r>
              <a:rPr lang="ko-KR" altLang="en-US" sz="32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월별</a:t>
            </a:r>
            <a:r>
              <a:rPr lang="en-US" altLang="ko-KR" sz="32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]</a:t>
            </a:r>
            <a:r>
              <a:rPr lang="ko-KR" altLang="en-US" sz="32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현대차 판매량과 평균감정지수 </a:t>
            </a:r>
          </a:p>
        </p:txBody>
      </p:sp>
    </p:spTree>
    <p:extLst>
      <p:ext uri="{BB962C8B-B14F-4D97-AF65-F5344CB8AC3E}">
        <p14:creationId xmlns:p14="http://schemas.microsoft.com/office/powerpoint/2010/main" val="4275702277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FAD111-58C4-43B3-8B47-0AE9F77C42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7468" y="181212"/>
            <a:ext cx="6834306" cy="535781"/>
          </a:xfrm>
        </p:spPr>
        <p:txBody>
          <a:bodyPr>
            <a:noAutofit/>
          </a:bodyPr>
          <a:lstStyle/>
          <a:p>
            <a:r>
              <a:rPr lang="en-US" altLang="ko-KR" sz="32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[</a:t>
            </a:r>
            <a:r>
              <a:rPr lang="ko-KR" altLang="en-US" sz="32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월별</a:t>
            </a:r>
            <a:r>
              <a:rPr lang="en-US" altLang="ko-KR" sz="32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]</a:t>
            </a:r>
            <a:r>
              <a:rPr lang="ko-KR" altLang="en-US" sz="32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현대차 판매량과 평균감정지수 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93C22901-DFAA-4551-BC63-28611F816E14}"/>
              </a:ext>
            </a:extLst>
          </p:cNvPr>
          <p:cNvGrpSpPr/>
          <p:nvPr/>
        </p:nvGrpSpPr>
        <p:grpSpPr>
          <a:xfrm>
            <a:off x="11049526" y="1168543"/>
            <a:ext cx="1074958" cy="5427856"/>
            <a:chOff x="11081282" y="1020763"/>
            <a:chExt cx="1074958" cy="5427856"/>
          </a:xfrm>
        </p:grpSpPr>
        <p:sp>
          <p:nvSpPr>
            <p:cNvPr id="34" name="부제목 2">
              <a:extLst>
                <a:ext uri="{FF2B5EF4-FFF2-40B4-BE49-F238E27FC236}">
                  <a16:creationId xmlns:a16="http://schemas.microsoft.com/office/drawing/2014/main" id="{666D51D8-0E3E-4225-A75B-A45F187FADA2}"/>
                </a:ext>
              </a:extLst>
            </p:cNvPr>
            <p:cNvSpPr txBox="1">
              <a:spLocks/>
            </p:cNvSpPr>
            <p:nvPr/>
          </p:nvSpPr>
          <p:spPr>
            <a:xfrm>
              <a:off x="11129779" y="1020763"/>
              <a:ext cx="1007706" cy="579510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dirty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7.5</a:t>
              </a:r>
              <a:endParaRPr lang="ko-KR" altLang="en-US" sz="1600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5" name="부제목 2">
              <a:extLst>
                <a:ext uri="{FF2B5EF4-FFF2-40B4-BE49-F238E27FC236}">
                  <a16:creationId xmlns:a16="http://schemas.microsoft.com/office/drawing/2014/main" id="{F1DE7AA6-30D2-4B18-AFB7-29E03AA2F7D8}"/>
                </a:ext>
              </a:extLst>
            </p:cNvPr>
            <p:cNvSpPr txBox="1">
              <a:spLocks/>
            </p:cNvSpPr>
            <p:nvPr/>
          </p:nvSpPr>
          <p:spPr>
            <a:xfrm>
              <a:off x="11139204" y="2033250"/>
              <a:ext cx="1007706" cy="36247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dirty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5.0</a:t>
              </a:r>
              <a:endParaRPr lang="ko-KR" altLang="en-US" sz="1600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6" name="부제목 2">
              <a:extLst>
                <a:ext uri="{FF2B5EF4-FFF2-40B4-BE49-F238E27FC236}">
                  <a16:creationId xmlns:a16="http://schemas.microsoft.com/office/drawing/2014/main" id="{AF7A1DBF-7032-4FB7-B7B8-FEE858C02053}"/>
                </a:ext>
              </a:extLst>
            </p:cNvPr>
            <p:cNvSpPr txBox="1">
              <a:spLocks/>
            </p:cNvSpPr>
            <p:nvPr/>
          </p:nvSpPr>
          <p:spPr>
            <a:xfrm>
              <a:off x="11139204" y="3042512"/>
              <a:ext cx="1007706" cy="36247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dirty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2.5</a:t>
              </a:r>
              <a:endParaRPr lang="ko-KR" altLang="en-US" sz="1600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7" name="부제목 2">
              <a:extLst>
                <a:ext uri="{FF2B5EF4-FFF2-40B4-BE49-F238E27FC236}">
                  <a16:creationId xmlns:a16="http://schemas.microsoft.com/office/drawing/2014/main" id="{B36E8365-5820-4646-BA68-3E0D2D6FA83B}"/>
                </a:ext>
              </a:extLst>
            </p:cNvPr>
            <p:cNvSpPr txBox="1">
              <a:spLocks/>
            </p:cNvSpPr>
            <p:nvPr/>
          </p:nvSpPr>
          <p:spPr>
            <a:xfrm>
              <a:off x="11081282" y="5089505"/>
              <a:ext cx="1007706" cy="36247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dirty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-2.5</a:t>
              </a:r>
              <a:endParaRPr lang="ko-KR" altLang="en-US" sz="1600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8" name="부제목 2">
              <a:extLst>
                <a:ext uri="{FF2B5EF4-FFF2-40B4-BE49-F238E27FC236}">
                  <a16:creationId xmlns:a16="http://schemas.microsoft.com/office/drawing/2014/main" id="{D1E729C1-7F48-4949-903E-DD357E9C65C1}"/>
                </a:ext>
              </a:extLst>
            </p:cNvPr>
            <p:cNvSpPr txBox="1">
              <a:spLocks/>
            </p:cNvSpPr>
            <p:nvPr/>
          </p:nvSpPr>
          <p:spPr>
            <a:xfrm>
              <a:off x="11148534" y="4070436"/>
              <a:ext cx="1007706" cy="36247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dirty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0</a:t>
              </a:r>
              <a:endParaRPr lang="ko-KR" altLang="en-US" sz="1600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39" name="부제목 2">
              <a:extLst>
                <a:ext uri="{FF2B5EF4-FFF2-40B4-BE49-F238E27FC236}">
                  <a16:creationId xmlns:a16="http://schemas.microsoft.com/office/drawing/2014/main" id="{BC175B82-1E93-4A64-BB67-4CDB7639B49C}"/>
                </a:ext>
              </a:extLst>
            </p:cNvPr>
            <p:cNvSpPr txBox="1">
              <a:spLocks/>
            </p:cNvSpPr>
            <p:nvPr/>
          </p:nvSpPr>
          <p:spPr>
            <a:xfrm>
              <a:off x="11090613" y="6086147"/>
              <a:ext cx="1007706" cy="36247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ctr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600" dirty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-5.0</a:t>
              </a:r>
              <a:endParaRPr lang="ko-KR" altLang="en-US" sz="1600" dirty="0"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E3D5C55F-893E-4666-B5EF-C767A9E2E32D}"/>
              </a:ext>
            </a:extLst>
          </p:cNvPr>
          <p:cNvGrpSpPr/>
          <p:nvPr/>
        </p:nvGrpSpPr>
        <p:grpSpPr>
          <a:xfrm>
            <a:off x="252306" y="920192"/>
            <a:ext cx="10965209" cy="6173994"/>
            <a:chOff x="252306" y="808563"/>
            <a:chExt cx="10965209" cy="6082423"/>
          </a:xfrm>
        </p:grpSpPr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EE705DBB-B27A-4F59-86D3-30512A002DE5}"/>
                </a:ext>
              </a:extLst>
            </p:cNvPr>
            <p:cNvGrpSpPr/>
            <p:nvPr/>
          </p:nvGrpSpPr>
          <p:grpSpPr>
            <a:xfrm>
              <a:off x="252306" y="808563"/>
              <a:ext cx="10965209" cy="6082423"/>
              <a:chOff x="-93310" y="640687"/>
              <a:chExt cx="10965209" cy="6082423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69C9DBB5-A96C-4F15-93B7-8390422649C8}"/>
                  </a:ext>
                </a:extLst>
              </p:cNvPr>
              <p:cNvGrpSpPr/>
              <p:nvPr/>
            </p:nvGrpSpPr>
            <p:grpSpPr>
              <a:xfrm>
                <a:off x="861423" y="640687"/>
                <a:ext cx="10010476" cy="6082423"/>
                <a:chOff x="1004255" y="706568"/>
                <a:chExt cx="10010476" cy="6082423"/>
              </a:xfrm>
            </p:grpSpPr>
            <p:pic>
              <p:nvPicPr>
                <p:cNvPr id="28" name="그림 27" descr="텍스트, 지도, 하늘이(가) 표시된 사진&#10;&#10;자동 생성된 설명">
                  <a:extLst>
                    <a:ext uri="{FF2B5EF4-FFF2-40B4-BE49-F238E27FC236}">
                      <a16:creationId xmlns:a16="http://schemas.microsoft.com/office/drawing/2014/main" id="{71410181-6DEE-432E-BE5B-644AC7F5586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505" t="5199" r="4265" b="7362"/>
                <a:stretch/>
              </p:blipFill>
              <p:spPr>
                <a:xfrm>
                  <a:off x="1004255" y="706568"/>
                  <a:ext cx="10010476" cy="5500091"/>
                </a:xfrm>
                <a:prstGeom prst="rect">
                  <a:avLst/>
                </a:prstGeom>
              </p:spPr>
            </p:pic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E14D4374-4F03-4EC7-9F4C-544818F15B07}"/>
                    </a:ext>
                  </a:extLst>
                </p:cNvPr>
                <p:cNvGrpSpPr/>
                <p:nvPr/>
              </p:nvGrpSpPr>
              <p:grpSpPr>
                <a:xfrm>
                  <a:off x="1004255" y="6194511"/>
                  <a:ext cx="8615942" cy="594480"/>
                  <a:chOff x="937726" y="6257118"/>
                  <a:chExt cx="8615942" cy="594480"/>
                </a:xfrm>
              </p:grpSpPr>
              <p:sp>
                <p:nvSpPr>
                  <p:cNvPr id="15" name="부제목 2">
                    <a:extLst>
                      <a:ext uri="{FF2B5EF4-FFF2-40B4-BE49-F238E27FC236}">
                        <a16:creationId xmlns:a16="http://schemas.microsoft.com/office/drawing/2014/main" id="{61540B21-9FD2-4599-88E4-7227F0863037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937726" y="6262757"/>
                    <a:ext cx="1007706" cy="579510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0" indent="0" algn="ctr" defTabSz="914400" rtl="0" eaLnBrk="1" latinLnBrk="1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None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 algn="ctr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 algn="ctr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 algn="ctr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 algn="ctr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 algn="ctr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 algn="ctr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 algn="ctr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 algn="ctr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1600" dirty="0">
                        <a:latin typeface="Tmon몬소리 Black" panose="02000A03000000000000" pitchFamily="2" charset="-127"/>
                        <a:ea typeface="Tmon몬소리 Black" panose="02000A03000000000000" pitchFamily="2" charset="-127"/>
                      </a:rPr>
                      <a:t>2014</a:t>
                    </a:r>
                    <a:endParaRPr lang="ko-KR" altLang="en-US" sz="1600" dirty="0">
                      <a:latin typeface="Tmon몬소리 Black" panose="02000A03000000000000" pitchFamily="2" charset="-127"/>
                      <a:ea typeface="Tmon몬소리 Black" panose="02000A03000000000000" pitchFamily="2" charset="-127"/>
                    </a:endParaRPr>
                  </a:p>
                </p:txBody>
              </p:sp>
              <p:sp>
                <p:nvSpPr>
                  <p:cNvPr id="16" name="부제목 2">
                    <a:extLst>
                      <a:ext uri="{FF2B5EF4-FFF2-40B4-BE49-F238E27FC236}">
                        <a16:creationId xmlns:a16="http://schemas.microsoft.com/office/drawing/2014/main" id="{582DDE9D-598B-4DB5-B4B8-7000F17DC0B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2839785" y="6269268"/>
                    <a:ext cx="1007706" cy="579510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0" indent="0" algn="ctr" defTabSz="914400" rtl="0" eaLnBrk="1" latinLnBrk="1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None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 algn="ctr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 algn="ctr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 algn="ctr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 algn="ctr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 algn="ctr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 algn="ctr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 algn="ctr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 algn="ctr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1600" dirty="0">
                        <a:latin typeface="Tmon몬소리 Black" panose="02000A03000000000000" pitchFamily="2" charset="-127"/>
                        <a:ea typeface="Tmon몬소리 Black" panose="02000A03000000000000" pitchFamily="2" charset="-127"/>
                      </a:rPr>
                      <a:t>2015</a:t>
                    </a:r>
                    <a:endParaRPr lang="ko-KR" altLang="en-US" sz="1600" dirty="0">
                      <a:latin typeface="Tmon몬소리 Black" panose="02000A03000000000000" pitchFamily="2" charset="-127"/>
                      <a:ea typeface="Tmon몬소리 Black" panose="02000A03000000000000" pitchFamily="2" charset="-127"/>
                    </a:endParaRPr>
                  </a:p>
                </p:txBody>
              </p:sp>
              <p:sp>
                <p:nvSpPr>
                  <p:cNvPr id="17" name="부제목 2">
                    <a:extLst>
                      <a:ext uri="{FF2B5EF4-FFF2-40B4-BE49-F238E27FC236}">
                        <a16:creationId xmlns:a16="http://schemas.microsoft.com/office/drawing/2014/main" id="{686C1C7B-E6F7-4170-8D1C-2A29E6AC06FF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4741844" y="6257118"/>
                    <a:ext cx="1007706" cy="579510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0" indent="0" algn="ctr" defTabSz="914400" rtl="0" eaLnBrk="1" latinLnBrk="1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None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 algn="ctr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 algn="ctr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 algn="ctr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 algn="ctr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 algn="ctr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 algn="ctr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 algn="ctr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 algn="ctr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1600" dirty="0">
                        <a:latin typeface="Tmon몬소리 Black" panose="02000A03000000000000" pitchFamily="2" charset="-127"/>
                        <a:ea typeface="Tmon몬소리 Black" panose="02000A03000000000000" pitchFamily="2" charset="-127"/>
                      </a:rPr>
                      <a:t>2016</a:t>
                    </a:r>
                    <a:endParaRPr lang="ko-KR" altLang="en-US" sz="1600" dirty="0">
                      <a:latin typeface="Tmon몬소리 Black" panose="02000A03000000000000" pitchFamily="2" charset="-127"/>
                      <a:ea typeface="Tmon몬소리 Black" panose="02000A03000000000000" pitchFamily="2" charset="-127"/>
                    </a:endParaRPr>
                  </a:p>
                </p:txBody>
              </p:sp>
              <p:sp>
                <p:nvSpPr>
                  <p:cNvPr id="18" name="부제목 2">
                    <a:extLst>
                      <a:ext uri="{FF2B5EF4-FFF2-40B4-BE49-F238E27FC236}">
                        <a16:creationId xmlns:a16="http://schemas.microsoft.com/office/drawing/2014/main" id="{D677A078-778D-4D5F-B8FF-89FA8B67876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6643903" y="6272088"/>
                    <a:ext cx="1007706" cy="579510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0" indent="0" algn="ctr" defTabSz="914400" rtl="0" eaLnBrk="1" latinLnBrk="1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None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 algn="ctr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 algn="ctr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 algn="ctr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 algn="ctr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 algn="ctr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 algn="ctr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 algn="ctr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 algn="ctr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1600" dirty="0">
                        <a:latin typeface="Tmon몬소리 Black" panose="02000A03000000000000" pitchFamily="2" charset="-127"/>
                        <a:ea typeface="Tmon몬소리 Black" panose="02000A03000000000000" pitchFamily="2" charset="-127"/>
                      </a:rPr>
                      <a:t>2017</a:t>
                    </a:r>
                    <a:endParaRPr lang="ko-KR" altLang="en-US" sz="1600" dirty="0">
                      <a:latin typeface="Tmon몬소리 Black" panose="02000A03000000000000" pitchFamily="2" charset="-127"/>
                      <a:ea typeface="Tmon몬소리 Black" panose="02000A03000000000000" pitchFamily="2" charset="-127"/>
                    </a:endParaRPr>
                  </a:p>
                </p:txBody>
              </p:sp>
              <p:sp>
                <p:nvSpPr>
                  <p:cNvPr id="19" name="부제목 2">
                    <a:extLst>
                      <a:ext uri="{FF2B5EF4-FFF2-40B4-BE49-F238E27FC236}">
                        <a16:creationId xmlns:a16="http://schemas.microsoft.com/office/drawing/2014/main" id="{4A7E2104-BA80-4FBF-AF74-E0F9E2F983A8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>
                  <a:xfrm>
                    <a:off x="8545962" y="6262757"/>
                    <a:ext cx="1007706" cy="579510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normAutofit/>
                  </a:bodyPr>
                  <a:lstStyle>
                    <a:lvl1pPr marL="0" indent="0" algn="ctr" defTabSz="914400" rtl="0" eaLnBrk="1" latinLnBrk="1" hangingPunct="1">
                      <a:lnSpc>
                        <a:spcPct val="90000"/>
                      </a:lnSpc>
                      <a:spcBef>
                        <a:spcPts val="1000"/>
                      </a:spcBef>
                      <a:buFont typeface="Arial" panose="020B0604020202020204" pitchFamily="34" charset="0"/>
                      <a:buNone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indent="0" algn="ctr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indent="0" algn="ctr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indent="0" algn="ctr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indent="0" algn="ctr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indent="0" algn="ctr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indent="0" algn="ctr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indent="0" algn="ctr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indent="0" algn="ctr" defTabSz="914400" rtl="0" eaLnBrk="1" latinLnBrk="1" hangingPunct="1">
                      <a:lnSpc>
                        <a:spcPct val="90000"/>
                      </a:lnSpc>
                      <a:spcBef>
                        <a:spcPts val="500"/>
                      </a:spcBef>
                      <a:buFont typeface="Arial" panose="020B0604020202020204" pitchFamily="34" charset="0"/>
                      <a:buNone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r>
                      <a:rPr lang="en-US" altLang="ko-KR" sz="1600" dirty="0">
                        <a:latin typeface="Tmon몬소리 Black" panose="02000A03000000000000" pitchFamily="2" charset="-127"/>
                        <a:ea typeface="Tmon몬소리 Black" panose="02000A03000000000000" pitchFamily="2" charset="-127"/>
                      </a:rPr>
                      <a:t>2018</a:t>
                    </a:r>
                    <a:endParaRPr lang="ko-KR" altLang="en-US" sz="1600" dirty="0">
                      <a:latin typeface="Tmon몬소리 Black" panose="02000A03000000000000" pitchFamily="2" charset="-127"/>
                      <a:ea typeface="Tmon몬소리 Black" panose="02000A03000000000000" pitchFamily="2" charset="-127"/>
                    </a:endParaRPr>
                  </a:p>
                </p:txBody>
              </p:sp>
            </p:grpSp>
          </p:grpSp>
          <p:grpSp>
            <p:nvGrpSpPr>
              <p:cNvPr id="31" name="그룹 30">
                <a:extLst>
                  <a:ext uri="{FF2B5EF4-FFF2-40B4-BE49-F238E27FC236}">
                    <a16:creationId xmlns:a16="http://schemas.microsoft.com/office/drawing/2014/main" id="{94C3A23F-DF88-4B00-98EE-276D657C5E94}"/>
                  </a:ext>
                </a:extLst>
              </p:cNvPr>
              <p:cNvGrpSpPr/>
              <p:nvPr/>
            </p:nvGrpSpPr>
            <p:grpSpPr>
              <a:xfrm>
                <a:off x="-93310" y="797467"/>
                <a:ext cx="1074958" cy="5427856"/>
                <a:chOff x="-149867" y="843965"/>
                <a:chExt cx="1074958" cy="5427856"/>
              </a:xfrm>
            </p:grpSpPr>
            <p:sp>
              <p:nvSpPr>
                <p:cNvPr id="9" name="부제목 2">
                  <a:extLst>
                    <a:ext uri="{FF2B5EF4-FFF2-40B4-BE49-F238E27FC236}">
                      <a16:creationId xmlns:a16="http://schemas.microsoft.com/office/drawing/2014/main" id="{DA725DB0-AE9A-4FE9-A3B5-F40F685CA76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101370" y="843965"/>
                  <a:ext cx="1007706" cy="579510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ctr" defTabSz="914400" rtl="0" eaLnBrk="1" latinLnBrk="1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600" dirty="0">
                      <a:latin typeface="Tmon몬소리 Black" panose="02000A03000000000000" pitchFamily="2" charset="-127"/>
                      <a:ea typeface="Tmon몬소리 Black" panose="02000A03000000000000" pitchFamily="2" charset="-127"/>
                    </a:rPr>
                    <a:t>0.75</a:t>
                  </a:r>
                  <a:endParaRPr lang="ko-KR" altLang="en-US" sz="1600" dirty="0">
                    <a:latin typeface="Tmon몬소리 Black" panose="02000A03000000000000" pitchFamily="2" charset="-127"/>
                    <a:ea typeface="Tmon몬소리 Black" panose="02000A03000000000000" pitchFamily="2" charset="-127"/>
                  </a:endParaRPr>
                </a:p>
              </p:txBody>
            </p:sp>
            <p:sp>
              <p:nvSpPr>
                <p:cNvPr id="11" name="부제목 2">
                  <a:extLst>
                    <a:ext uri="{FF2B5EF4-FFF2-40B4-BE49-F238E27FC236}">
                      <a16:creationId xmlns:a16="http://schemas.microsoft.com/office/drawing/2014/main" id="{1B1CAAB3-86CE-4182-B688-DE56DD7EF218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91945" y="1856452"/>
                  <a:ext cx="1007706" cy="36247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ctr" defTabSz="914400" rtl="0" eaLnBrk="1" latinLnBrk="1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600" dirty="0">
                      <a:latin typeface="Tmon몬소리 Black" panose="02000A03000000000000" pitchFamily="2" charset="-127"/>
                      <a:ea typeface="Tmon몬소리 Black" panose="02000A03000000000000" pitchFamily="2" charset="-127"/>
                    </a:rPr>
                    <a:t>0.50</a:t>
                  </a:r>
                  <a:endParaRPr lang="ko-KR" altLang="en-US" sz="1600" dirty="0">
                    <a:latin typeface="Tmon몬소리 Black" panose="02000A03000000000000" pitchFamily="2" charset="-127"/>
                    <a:ea typeface="Tmon몬소리 Black" panose="02000A03000000000000" pitchFamily="2" charset="-127"/>
                  </a:endParaRPr>
                </a:p>
              </p:txBody>
            </p:sp>
            <p:sp>
              <p:nvSpPr>
                <p:cNvPr id="13" name="부제목 2">
                  <a:extLst>
                    <a:ext uri="{FF2B5EF4-FFF2-40B4-BE49-F238E27FC236}">
                      <a16:creationId xmlns:a16="http://schemas.microsoft.com/office/drawing/2014/main" id="{08373CC1-4122-4897-A6AC-70A6014B2AE4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91945" y="2865714"/>
                  <a:ext cx="1007706" cy="36247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ctr" defTabSz="914400" rtl="0" eaLnBrk="1" latinLnBrk="1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600" dirty="0">
                      <a:latin typeface="Tmon몬소리 Black" panose="02000A03000000000000" pitchFamily="2" charset="-127"/>
                      <a:ea typeface="Tmon몬소리 Black" panose="02000A03000000000000" pitchFamily="2" charset="-127"/>
                    </a:rPr>
                    <a:t>0.25</a:t>
                  </a:r>
                  <a:endParaRPr lang="ko-KR" altLang="en-US" sz="1600" dirty="0">
                    <a:latin typeface="Tmon몬소리 Black" panose="02000A03000000000000" pitchFamily="2" charset="-127"/>
                    <a:ea typeface="Tmon몬소리 Black" panose="02000A03000000000000" pitchFamily="2" charset="-127"/>
                  </a:endParaRPr>
                </a:p>
              </p:txBody>
            </p:sp>
            <p:sp>
              <p:nvSpPr>
                <p:cNvPr id="14" name="부제목 2">
                  <a:extLst>
                    <a:ext uri="{FF2B5EF4-FFF2-40B4-BE49-F238E27FC236}">
                      <a16:creationId xmlns:a16="http://schemas.microsoft.com/office/drawing/2014/main" id="{3A462D74-C175-48D3-A039-E2DFA269A462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149867" y="4912707"/>
                  <a:ext cx="1007706" cy="36247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ctr" defTabSz="914400" rtl="0" eaLnBrk="1" latinLnBrk="1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600" dirty="0">
                      <a:latin typeface="Tmon몬소리 Black" panose="02000A03000000000000" pitchFamily="2" charset="-127"/>
                      <a:ea typeface="Tmon몬소리 Black" panose="02000A03000000000000" pitchFamily="2" charset="-127"/>
                    </a:rPr>
                    <a:t>-0.25</a:t>
                  </a:r>
                  <a:endParaRPr lang="ko-KR" altLang="en-US" sz="1600" dirty="0">
                    <a:latin typeface="Tmon몬소리 Black" panose="02000A03000000000000" pitchFamily="2" charset="-127"/>
                    <a:ea typeface="Tmon몬소리 Black" panose="02000A03000000000000" pitchFamily="2" charset="-127"/>
                  </a:endParaRPr>
                </a:p>
              </p:txBody>
            </p:sp>
            <p:sp>
              <p:nvSpPr>
                <p:cNvPr id="29" name="부제목 2">
                  <a:extLst>
                    <a:ext uri="{FF2B5EF4-FFF2-40B4-BE49-F238E27FC236}">
                      <a16:creationId xmlns:a16="http://schemas.microsoft.com/office/drawing/2014/main" id="{E05327C2-74D4-4C18-810D-5A8ED3D4EDFF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82615" y="3893638"/>
                  <a:ext cx="1007706" cy="36247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ctr" defTabSz="914400" rtl="0" eaLnBrk="1" latinLnBrk="1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600" dirty="0">
                      <a:latin typeface="Tmon몬소리 Black" panose="02000A03000000000000" pitchFamily="2" charset="-127"/>
                      <a:ea typeface="Tmon몬소리 Black" panose="02000A03000000000000" pitchFamily="2" charset="-127"/>
                    </a:rPr>
                    <a:t>0</a:t>
                  </a:r>
                  <a:endParaRPr lang="ko-KR" altLang="en-US" sz="1600" dirty="0">
                    <a:latin typeface="Tmon몬소리 Black" panose="02000A03000000000000" pitchFamily="2" charset="-127"/>
                    <a:ea typeface="Tmon몬소리 Black" panose="02000A03000000000000" pitchFamily="2" charset="-127"/>
                  </a:endParaRPr>
                </a:p>
              </p:txBody>
            </p:sp>
            <p:sp>
              <p:nvSpPr>
                <p:cNvPr id="30" name="부제목 2">
                  <a:extLst>
                    <a:ext uri="{FF2B5EF4-FFF2-40B4-BE49-F238E27FC236}">
                      <a16:creationId xmlns:a16="http://schemas.microsoft.com/office/drawing/2014/main" id="{331FEFA7-6BFC-44C5-8CC5-35C820950B1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-140536" y="5909349"/>
                  <a:ext cx="1007706" cy="362472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ctr" defTabSz="914400" rtl="0" eaLnBrk="1" latinLnBrk="1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600" dirty="0">
                      <a:latin typeface="Tmon몬소리 Black" panose="02000A03000000000000" pitchFamily="2" charset="-127"/>
                      <a:ea typeface="Tmon몬소리 Black" panose="02000A03000000000000" pitchFamily="2" charset="-127"/>
                    </a:rPr>
                    <a:t>-0.50</a:t>
                  </a:r>
                  <a:endParaRPr lang="ko-KR" altLang="en-US" sz="1600" dirty="0">
                    <a:latin typeface="Tmon몬소리 Black" panose="02000A03000000000000" pitchFamily="2" charset="-127"/>
                    <a:ea typeface="Tmon몬소리 Black" panose="02000A03000000000000" pitchFamily="2" charset="-127"/>
                  </a:endParaRPr>
                </a:p>
              </p:txBody>
            </p:sp>
          </p:grpSp>
        </p:grpSp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4AD42B5C-C929-40B9-AFCE-C31DA8AB2A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23613" y="827226"/>
              <a:ext cx="0" cy="539407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7FF4D00-14AA-4A6F-A86A-79EF199837A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10121" y="834452"/>
              <a:ext cx="0" cy="539407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4EFEFF0A-4637-448C-861A-EE722B6ABF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15010" y="834452"/>
              <a:ext cx="0" cy="539407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A8F91EB9-9712-41BC-8D8F-EA22EAB10D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17069" y="834452"/>
              <a:ext cx="0" cy="539407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A38F5A26-3D36-4ACB-BBF5-ADC010C8AE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21470" y="817893"/>
              <a:ext cx="0" cy="539407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4D378F61-D819-4D26-A45F-552C21C91B22}"/>
              </a:ext>
            </a:extLst>
          </p:cNvPr>
          <p:cNvGrpSpPr/>
          <p:nvPr/>
        </p:nvGrpSpPr>
        <p:grpSpPr>
          <a:xfrm>
            <a:off x="9422939" y="1154172"/>
            <a:ext cx="1661767" cy="1007706"/>
            <a:chOff x="9422939" y="950972"/>
            <a:chExt cx="1661767" cy="1007706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76F02016-A92B-45D3-A1F5-CDB75C8A3C0D}"/>
                </a:ext>
              </a:extLst>
            </p:cNvPr>
            <p:cNvSpPr/>
            <p:nvPr/>
          </p:nvSpPr>
          <p:spPr>
            <a:xfrm>
              <a:off x="9422939" y="950972"/>
              <a:ext cx="1661767" cy="1007706"/>
            </a:xfrm>
            <a:prstGeom prst="rect">
              <a:avLst/>
            </a:prstGeom>
            <a:noFill/>
            <a:ln w="57150">
              <a:solidFill>
                <a:schemeClr val="accent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 판매량</a:t>
              </a:r>
              <a:endParaRPr lang="en-US" altLang="ko-KR" dirty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  <a:p>
              <a:r>
                <a:rPr lang="ko-KR" altLang="en-US" sz="1100" dirty="0">
                  <a:solidFill>
                    <a:schemeClr val="tx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 </a:t>
              </a:r>
              <a:endParaRPr lang="en-US" altLang="ko-KR" sz="1100" dirty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  <a:p>
              <a:r>
                <a:rPr lang="ko-KR" altLang="en-US" dirty="0">
                  <a:solidFill>
                    <a:schemeClr val="tx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 감정지수</a:t>
              </a:r>
            </a:p>
          </p:txBody>
        </p: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23931B87-EC4F-4016-856C-A7C47AC839D6}"/>
                </a:ext>
              </a:extLst>
            </p:cNvPr>
            <p:cNvSpPr/>
            <p:nvPr/>
          </p:nvSpPr>
          <p:spPr>
            <a:xfrm>
              <a:off x="10510638" y="1161792"/>
              <a:ext cx="426982" cy="93306"/>
            </a:xfrm>
            <a:prstGeom prst="rect">
              <a:avLst/>
            </a:prstGeom>
            <a:solidFill>
              <a:srgbClr val="40C8A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4A021671-5A45-41A5-B4A4-090050C72316}"/>
                </a:ext>
              </a:extLst>
            </p:cNvPr>
            <p:cNvSpPr/>
            <p:nvPr/>
          </p:nvSpPr>
          <p:spPr>
            <a:xfrm>
              <a:off x="10510638" y="1637340"/>
              <a:ext cx="426982" cy="93306"/>
            </a:xfrm>
            <a:prstGeom prst="rect">
              <a:avLst/>
            </a:prstGeom>
            <a:solidFill>
              <a:srgbClr val="FF99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부제목 2">
            <a:extLst>
              <a:ext uri="{FF2B5EF4-FFF2-40B4-BE49-F238E27FC236}">
                <a16:creationId xmlns:a16="http://schemas.microsoft.com/office/drawing/2014/main" id="{76C7BA3B-FB85-47A2-9D68-5E24907B7DBE}"/>
              </a:ext>
            </a:extLst>
          </p:cNvPr>
          <p:cNvSpPr txBox="1">
            <a:spLocks/>
          </p:cNvSpPr>
          <p:nvPr/>
        </p:nvSpPr>
        <p:spPr>
          <a:xfrm>
            <a:off x="-108485" y="616880"/>
            <a:ext cx="2871498" cy="28316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평균 감정지수 </a:t>
            </a:r>
            <a:r>
              <a:rPr lang="en-US" altLang="ko-KR" sz="18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(by </a:t>
            </a:r>
            <a:r>
              <a:rPr lang="en-US" altLang="ko-KR" sz="1800" dirty="0" err="1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afinn</a:t>
            </a:r>
            <a:r>
              <a:rPr lang="en-US" altLang="ko-KR" sz="18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)</a:t>
            </a:r>
            <a:endParaRPr lang="ko-KR" altLang="en-US" sz="18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44" name="부제목 2">
            <a:extLst>
              <a:ext uri="{FF2B5EF4-FFF2-40B4-BE49-F238E27FC236}">
                <a16:creationId xmlns:a16="http://schemas.microsoft.com/office/drawing/2014/main" id="{518E92B7-711D-4999-8F53-A639BFDA37A1}"/>
              </a:ext>
            </a:extLst>
          </p:cNvPr>
          <p:cNvSpPr txBox="1">
            <a:spLocks/>
          </p:cNvSpPr>
          <p:nvPr/>
        </p:nvSpPr>
        <p:spPr>
          <a:xfrm>
            <a:off x="10418269" y="539432"/>
            <a:ext cx="1732384" cy="4699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ko-KR" altLang="en-US" sz="140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미국 현대차 판매량</a:t>
            </a:r>
            <a:endParaRPr lang="en-US" altLang="ko-KR" sz="140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r">
              <a:lnSpc>
                <a:spcPct val="100000"/>
              </a:lnSpc>
            </a:pPr>
            <a:r>
              <a:rPr lang="en-US" altLang="ko-KR" sz="120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</a:t>
            </a:r>
            <a:r>
              <a:rPr lang="ko-KR" altLang="en-US" sz="120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단위</a:t>
            </a:r>
            <a:r>
              <a:rPr lang="en-US" altLang="ko-KR" sz="120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: </a:t>
            </a:r>
            <a:r>
              <a:rPr lang="ko-KR" altLang="en-US" sz="120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만 대</a:t>
            </a:r>
            <a:r>
              <a:rPr lang="en-US" altLang="ko-KR" sz="120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)</a:t>
            </a:r>
            <a:endParaRPr lang="ko-KR" altLang="en-US" sz="12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66008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C29B4AF9-E311-4053-9FF4-3BFD08F7C7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7" t="6972" b="2932"/>
          <a:stretch/>
        </p:blipFill>
        <p:spPr>
          <a:xfrm>
            <a:off x="983848" y="1039310"/>
            <a:ext cx="10093126" cy="5351617"/>
          </a:xfrm>
          <a:prstGeom prst="rect">
            <a:avLst/>
          </a:prstGeom>
        </p:spPr>
      </p:pic>
      <p:pic>
        <p:nvPicPr>
          <p:cNvPr id="7" name="그림 6" descr="텍스트, 지도이(가) 표시된 사진&#10;&#10;자동 생성된 설명">
            <a:extLst>
              <a:ext uri="{FF2B5EF4-FFF2-40B4-BE49-F238E27FC236}">
                <a16:creationId xmlns:a16="http://schemas.microsoft.com/office/drawing/2014/main" id="{D931D0FA-28FE-47FF-84BB-13A9BD8C8C9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6" t="3040" r="3131" b="6207"/>
          <a:stretch/>
        </p:blipFill>
        <p:spPr>
          <a:xfrm>
            <a:off x="9777702" y="4637073"/>
            <a:ext cx="1855498" cy="1102135"/>
          </a:xfrm>
          <a:prstGeom prst="ellipse">
            <a:avLst/>
          </a:prstGeom>
          <a:ln w="28575" cap="rnd">
            <a:solidFill>
              <a:srgbClr val="00206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제목 1">
            <a:extLst>
              <a:ext uri="{FF2B5EF4-FFF2-40B4-BE49-F238E27FC236}">
                <a16:creationId xmlns:a16="http://schemas.microsoft.com/office/drawing/2014/main" id="{7E83E709-7020-4D0A-9AAA-360B9354189C}"/>
              </a:ext>
            </a:extLst>
          </p:cNvPr>
          <p:cNvSpPr txBox="1">
            <a:spLocks/>
          </p:cNvSpPr>
          <p:nvPr/>
        </p:nvSpPr>
        <p:spPr>
          <a:xfrm>
            <a:off x="2381910" y="241805"/>
            <a:ext cx="8040801" cy="5357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6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[2014 ~ 18</a:t>
            </a:r>
            <a:r>
              <a:rPr lang="ko-KR" altLang="en-US" sz="36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년</a:t>
            </a:r>
            <a:r>
              <a:rPr lang="en-US" altLang="ko-KR" sz="36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]  </a:t>
            </a:r>
            <a:r>
              <a:rPr lang="ko-KR" altLang="en-US" sz="3600" dirty="0" err="1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긍</a:t>
            </a:r>
            <a:r>
              <a:rPr lang="en-US" altLang="ko-KR" sz="3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•</a:t>
            </a:r>
            <a:r>
              <a:rPr lang="ko-KR" altLang="en-US" sz="36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부정 단어 빈도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CCBC14-1820-4C6D-A07B-D10006AD868D}"/>
              </a:ext>
            </a:extLst>
          </p:cNvPr>
          <p:cNvSpPr txBox="1"/>
          <p:nvPr/>
        </p:nvSpPr>
        <p:spPr>
          <a:xfrm>
            <a:off x="10814614" y="1101646"/>
            <a:ext cx="9259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1346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4549964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6377" t="4908" r="6034" b="4908"/>
          <a:stretch/>
        </p:blipFill>
        <p:spPr>
          <a:xfrm>
            <a:off x="2363281" y="482870"/>
            <a:ext cx="9622996" cy="6173980"/>
          </a:xfrm>
          <a:prstGeom prst="rect">
            <a:avLst/>
          </a:prstGeom>
          <a:ln>
            <a:noFill/>
          </a:ln>
        </p:spPr>
      </p:pic>
      <p:sp>
        <p:nvSpPr>
          <p:cNvPr id="18" name="제목 1">
            <a:extLst>
              <a:ext uri="{FF2B5EF4-FFF2-40B4-BE49-F238E27FC236}">
                <a16:creationId xmlns:a16="http://schemas.microsoft.com/office/drawing/2014/main" id="{97FAD111-58C4-43B3-8B47-0AE9F77C42BF}"/>
              </a:ext>
            </a:extLst>
          </p:cNvPr>
          <p:cNvSpPr txBox="1">
            <a:spLocks/>
          </p:cNvSpPr>
          <p:nvPr/>
        </p:nvSpPr>
        <p:spPr>
          <a:xfrm>
            <a:off x="305393" y="482870"/>
            <a:ext cx="4002656" cy="10563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dirty="0" err="1">
                <a:ln>
                  <a:solidFill>
                    <a:schemeClr val="tx1"/>
                  </a:solidFill>
                </a:ln>
                <a:solidFill>
                  <a:srgbClr val="44D4D8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연관어</a:t>
            </a:r>
            <a:r>
              <a:rPr lang="ko-KR" altLang="en-US" sz="6000" dirty="0">
                <a:ln>
                  <a:solidFill>
                    <a:schemeClr val="tx1"/>
                  </a:solidFill>
                </a:ln>
                <a:solidFill>
                  <a:srgbClr val="44D4D8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분석</a:t>
            </a:r>
            <a:endParaRPr lang="en-US" altLang="ko-KR" sz="6000" dirty="0">
              <a:ln>
                <a:solidFill>
                  <a:schemeClr val="tx1"/>
                </a:solidFill>
              </a:ln>
              <a:solidFill>
                <a:srgbClr val="44D4D8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r>
              <a:rPr lang="en-US" altLang="ko-KR" sz="325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14~18</a:t>
            </a:r>
            <a:r>
              <a:rPr lang="ko-KR" altLang="en-US" sz="325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년도 </a:t>
            </a:r>
            <a:r>
              <a:rPr lang="ko-KR" altLang="en-US" sz="3250" dirty="0" err="1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부정</a:t>
            </a:r>
            <a:r>
              <a:rPr lang="ko-KR" altLang="en-US" sz="3250" dirty="0" err="1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단어</a:t>
            </a:r>
            <a:r>
              <a:rPr lang="ko-KR" altLang="en-US" sz="325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ko-KR" altLang="en-US" sz="3250" dirty="0">
              <a:solidFill>
                <a:srgbClr val="44D4D8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132684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6146" t="4812" r="6146" b="4812"/>
          <a:stretch/>
        </p:blipFill>
        <p:spPr>
          <a:xfrm>
            <a:off x="2645527" y="771651"/>
            <a:ext cx="9260526" cy="5963801"/>
          </a:xfrm>
          <a:prstGeom prst="rect">
            <a:avLst/>
          </a:prstGeom>
          <a:ln>
            <a:noFill/>
          </a:ln>
        </p:spPr>
      </p:pic>
      <p:sp>
        <p:nvSpPr>
          <p:cNvPr id="6" name="제목 1">
            <a:extLst>
              <a:ext uri="{FF2B5EF4-FFF2-40B4-BE49-F238E27FC236}">
                <a16:creationId xmlns:a16="http://schemas.microsoft.com/office/drawing/2014/main" id="{97FAD111-58C4-43B3-8B47-0AE9F77C42BF}"/>
              </a:ext>
            </a:extLst>
          </p:cNvPr>
          <p:cNvSpPr txBox="1">
            <a:spLocks/>
          </p:cNvSpPr>
          <p:nvPr/>
        </p:nvSpPr>
        <p:spPr>
          <a:xfrm>
            <a:off x="305393" y="482870"/>
            <a:ext cx="4002656" cy="105635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6000" dirty="0" err="1">
                <a:ln>
                  <a:solidFill>
                    <a:schemeClr val="tx1"/>
                  </a:solidFill>
                </a:ln>
                <a:solidFill>
                  <a:srgbClr val="44D4D8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연관어</a:t>
            </a:r>
            <a:r>
              <a:rPr lang="ko-KR" altLang="en-US" sz="6000" dirty="0">
                <a:ln>
                  <a:solidFill>
                    <a:schemeClr val="tx1"/>
                  </a:solidFill>
                </a:ln>
                <a:solidFill>
                  <a:srgbClr val="44D4D8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분석</a:t>
            </a:r>
            <a:endParaRPr lang="en-US" altLang="ko-KR" sz="6000" dirty="0">
              <a:ln>
                <a:solidFill>
                  <a:schemeClr val="tx1"/>
                </a:solidFill>
              </a:ln>
              <a:solidFill>
                <a:srgbClr val="44D4D8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r>
              <a:rPr lang="en-US" altLang="ko-KR" sz="325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14~18</a:t>
            </a:r>
            <a:r>
              <a:rPr lang="ko-KR" altLang="en-US" sz="325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년도 </a:t>
            </a:r>
            <a:r>
              <a:rPr lang="ko-KR" altLang="en-US" sz="3250" dirty="0" err="1">
                <a:ln>
                  <a:solidFill>
                    <a:schemeClr val="tx1"/>
                  </a:solidFill>
                </a:ln>
                <a:solidFill>
                  <a:srgbClr val="0070C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긍정</a:t>
            </a:r>
            <a:r>
              <a:rPr lang="ko-KR" altLang="en-US" sz="3250" dirty="0" err="1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단어</a:t>
            </a:r>
            <a:r>
              <a:rPr lang="ko-KR" altLang="en-US" sz="325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ko-KR" altLang="en-US" sz="3250" dirty="0">
              <a:solidFill>
                <a:srgbClr val="44D4D8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744852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 rot="2077381">
            <a:off x="1223321" y="2925063"/>
            <a:ext cx="10502585" cy="6683119"/>
          </a:xfrm>
          <a:custGeom>
            <a:avLst/>
            <a:gdLst>
              <a:gd name="connsiteX0" fmla="*/ 0 w 10502585"/>
              <a:gd name="connsiteY0" fmla="*/ 6192983 h 6683119"/>
              <a:gd name="connsiteX1" fmla="*/ 512 w 10502585"/>
              <a:gd name="connsiteY1" fmla="*/ 6193797 h 6683119"/>
              <a:gd name="connsiteX2" fmla="*/ 199 w 10502585"/>
              <a:gd name="connsiteY2" fmla="*/ 6472866 h 6683119"/>
              <a:gd name="connsiteX3" fmla="*/ 0 w 10502585"/>
              <a:gd name="connsiteY3" fmla="*/ 6472579 h 6683119"/>
              <a:gd name="connsiteX4" fmla="*/ 63505 w 10502585"/>
              <a:gd name="connsiteY4" fmla="*/ 75548 h 6683119"/>
              <a:gd name="connsiteX5" fmla="*/ 190193 w 10502585"/>
              <a:gd name="connsiteY5" fmla="*/ 0 h 6683119"/>
              <a:gd name="connsiteX6" fmla="*/ 10502585 w 10502585"/>
              <a:gd name="connsiteY6" fmla="*/ 0 h 6683119"/>
              <a:gd name="connsiteX7" fmla="*/ 10502585 w 10502585"/>
              <a:gd name="connsiteY7" fmla="*/ 6683119 h 6683119"/>
              <a:gd name="connsiteX8" fmla="*/ 145367 w 10502585"/>
              <a:gd name="connsiteY8" fmla="*/ 6683119 h 6683119"/>
              <a:gd name="connsiteX9" fmla="*/ 107436 w 10502585"/>
              <a:gd name="connsiteY9" fmla="*/ 6628182 h 6683119"/>
              <a:gd name="connsiteX10" fmla="*/ 3153137 w 10502585"/>
              <a:gd name="connsiteY10" fmla="*/ 4525288 h 6683119"/>
              <a:gd name="connsiteX11" fmla="*/ 1 w 10502585"/>
              <a:gd name="connsiteY11" fmla="*/ 113417 h 6683119"/>
              <a:gd name="connsiteX12" fmla="*/ 7341 w 10502585"/>
              <a:gd name="connsiteY12" fmla="*/ 109040 h 6683119"/>
              <a:gd name="connsiteX13" fmla="*/ 7127 w 10502585"/>
              <a:gd name="connsiteY13" fmla="*/ 299603 h 6683119"/>
              <a:gd name="connsiteX14" fmla="*/ 1 w 10502585"/>
              <a:gd name="connsiteY14" fmla="*/ 304523 h 6683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502585" h="6683119">
                <a:moveTo>
                  <a:pt x="0" y="6192983"/>
                </a:moveTo>
                <a:lnTo>
                  <a:pt x="512" y="6193797"/>
                </a:lnTo>
                <a:lnTo>
                  <a:pt x="199" y="6472866"/>
                </a:lnTo>
                <a:lnTo>
                  <a:pt x="0" y="6472579"/>
                </a:lnTo>
                <a:close/>
                <a:moveTo>
                  <a:pt x="63505" y="75548"/>
                </a:moveTo>
                <a:lnTo>
                  <a:pt x="190193" y="0"/>
                </a:lnTo>
                <a:lnTo>
                  <a:pt x="10502585" y="0"/>
                </a:lnTo>
                <a:lnTo>
                  <a:pt x="10502585" y="6683119"/>
                </a:lnTo>
                <a:lnTo>
                  <a:pt x="145367" y="6683119"/>
                </a:lnTo>
                <a:lnTo>
                  <a:pt x="107436" y="6628182"/>
                </a:lnTo>
                <a:lnTo>
                  <a:pt x="3153137" y="4525288"/>
                </a:lnTo>
                <a:close/>
                <a:moveTo>
                  <a:pt x="1" y="113417"/>
                </a:moveTo>
                <a:lnTo>
                  <a:pt x="7341" y="109040"/>
                </a:lnTo>
                <a:lnTo>
                  <a:pt x="7127" y="299603"/>
                </a:lnTo>
                <a:lnTo>
                  <a:pt x="1" y="30452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374317" y="634774"/>
            <a:ext cx="3838455" cy="5515428"/>
          </a:xfrm>
          <a:custGeom>
            <a:avLst/>
            <a:gdLst>
              <a:gd name="connsiteX0" fmla="*/ 0 w 3838455"/>
              <a:gd name="connsiteY0" fmla="*/ 0 h 5515428"/>
              <a:gd name="connsiteX1" fmla="*/ 3838455 w 3838455"/>
              <a:gd name="connsiteY1" fmla="*/ 0 h 5515428"/>
              <a:gd name="connsiteX2" fmla="*/ 3838455 w 3838455"/>
              <a:gd name="connsiteY2" fmla="*/ 1883002 h 5515428"/>
              <a:gd name="connsiteX3" fmla="*/ 3704992 w 3838455"/>
              <a:gd name="connsiteY3" fmla="*/ 1883002 h 5515428"/>
              <a:gd name="connsiteX4" fmla="*/ 3704992 w 3838455"/>
              <a:gd name="connsiteY4" fmla="*/ 133463 h 5515428"/>
              <a:gd name="connsiteX5" fmla="*/ 133463 w 3838455"/>
              <a:gd name="connsiteY5" fmla="*/ 133463 h 5515428"/>
              <a:gd name="connsiteX6" fmla="*/ 133463 w 3838455"/>
              <a:gd name="connsiteY6" fmla="*/ 5381965 h 5515428"/>
              <a:gd name="connsiteX7" fmla="*/ 3704992 w 3838455"/>
              <a:gd name="connsiteY7" fmla="*/ 5381965 h 5515428"/>
              <a:gd name="connsiteX8" fmla="*/ 3704992 w 3838455"/>
              <a:gd name="connsiteY8" fmla="*/ 4901974 h 5515428"/>
              <a:gd name="connsiteX9" fmla="*/ 3838455 w 3838455"/>
              <a:gd name="connsiteY9" fmla="*/ 4901974 h 5515428"/>
              <a:gd name="connsiteX10" fmla="*/ 3838455 w 3838455"/>
              <a:gd name="connsiteY10" fmla="*/ 5515428 h 5515428"/>
              <a:gd name="connsiteX11" fmla="*/ 0 w 3838455"/>
              <a:gd name="connsiteY11" fmla="*/ 5515428 h 5515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38455" h="5515428">
                <a:moveTo>
                  <a:pt x="0" y="0"/>
                </a:moveTo>
                <a:lnTo>
                  <a:pt x="3838455" y="0"/>
                </a:lnTo>
                <a:lnTo>
                  <a:pt x="3838455" y="1883002"/>
                </a:lnTo>
                <a:lnTo>
                  <a:pt x="3704992" y="1883002"/>
                </a:lnTo>
                <a:lnTo>
                  <a:pt x="3704992" y="133463"/>
                </a:lnTo>
                <a:lnTo>
                  <a:pt x="133463" y="133463"/>
                </a:lnTo>
                <a:lnTo>
                  <a:pt x="133463" y="5381965"/>
                </a:lnTo>
                <a:lnTo>
                  <a:pt x="3704992" y="5381965"/>
                </a:lnTo>
                <a:lnTo>
                  <a:pt x="3704992" y="4901974"/>
                </a:lnTo>
                <a:lnTo>
                  <a:pt x="3838455" y="4901974"/>
                </a:lnTo>
                <a:lnTo>
                  <a:pt x="3838455" y="5515428"/>
                </a:lnTo>
                <a:lnTo>
                  <a:pt x="0" y="551542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64237" y="5511265"/>
            <a:ext cx="36721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마</a:t>
            </a:r>
            <a:r>
              <a:rPr lang="en-US" altLang="ko-KR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! </a:t>
            </a:r>
            <a:r>
              <a: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이게 바로 결론이다</a:t>
            </a:r>
            <a:r>
              <a:rPr lang="en-US" altLang="ko-KR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!</a:t>
            </a:r>
            <a:endParaRPr lang="ko-KR" altLang="en-US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45287" y="1264867"/>
            <a:ext cx="36911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 통계 분석으로 </a:t>
            </a:r>
            <a:r>
              <a:rPr lang="ko-KR" altLang="en-US" sz="24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해부할꼬</a:t>
            </a:r>
            <a:r>
              <a:rPr lang="en-US" altLang="ko-KR" sz="2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G</a:t>
            </a:r>
            <a:r>
              <a:rPr lang="ko-KR" altLang="en-US" sz="2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롱</a:t>
            </a:r>
            <a:endParaRPr lang="ko-KR" altLang="en-US" sz="24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303564" y="871232"/>
            <a:ext cx="3246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 인 느낌 </a:t>
            </a:r>
            <a:r>
              <a:rPr lang="en-US" altLang="ko-KR" sz="24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Zion.T</a:t>
            </a:r>
            <a:r>
              <a:rPr lang="en-US" altLang="ko-KR" sz="2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 </a:t>
            </a:r>
            <a:r>
              <a:rPr lang="ko-KR" altLang="en-US" sz="24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딘딘</a:t>
            </a:r>
            <a:endParaRPr lang="ko-KR" altLang="en-US" sz="24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068745" y="1594061"/>
            <a:ext cx="553998" cy="39172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 </a:t>
            </a:r>
            <a:r>
              <a:rPr lang="ko-KR" altLang="en-US" sz="2400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긍</a:t>
            </a:r>
            <a:r>
              <a:rPr lang="en-US" altLang="ko-KR" sz="2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/</a:t>
            </a:r>
            <a:r>
              <a:rPr lang="ko-KR" altLang="en-US" sz="2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부정 지수 기업분석 찾아라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72430" y="875457"/>
            <a:ext cx="12070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느낌적</a:t>
            </a:r>
            <a:endParaRPr lang="ko-KR" altLang="en-US" sz="24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 flipV="1">
            <a:off x="575128" y="1594061"/>
            <a:ext cx="738664" cy="39172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3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 이게 바로 퀄리티다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374960" y="1660297"/>
            <a:ext cx="707886" cy="39172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oudy Stout" panose="0202090407030B020401" pitchFamily="18" charset="0"/>
                <a:ea typeface="Tmon몬소리OTF Black" panose="02000A03000000000000" pitchFamily="50" charset="-127"/>
              </a:rPr>
              <a:t>WASSUP MAN</a:t>
            </a:r>
            <a:r>
              <a:rPr lang="ko-KR" altLang="en-US" dirty="0" err="1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oudy Stout" panose="0202090407030B020401" pitchFamily="18" charset="0"/>
                <a:ea typeface="Tmon몬소리OTF Black" panose="02000A03000000000000" pitchFamily="50" charset="-127"/>
              </a:rPr>
              <a:t>와썹맨구독</a:t>
            </a:r>
            <a:endParaRPr lang="en-US" altLang="ko-KR" sz="16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Goudy Stout" panose="0202090407030B020401" pitchFamily="18" charset="0"/>
              <a:ea typeface="Tmon몬소리OTF Black" panose="02000A03000000000000" pitchFamily="50" charset="-127"/>
            </a:endParaRPr>
          </a:p>
          <a:p>
            <a:r>
              <a:rPr lang="en-US" altLang="ko-KR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oudy Stout" panose="0202090407030B020401" pitchFamily="18" charset="0"/>
                <a:ea typeface="Tmon몬소리OTF Black" panose="02000A03000000000000" pitchFamily="50" charset="-127"/>
              </a:rPr>
              <a:t>bro</a:t>
            </a:r>
            <a:r>
              <a:rPr lang="ko-KR" altLang="en-US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oudy Stout" panose="0202090407030B020401" pitchFamily="18" charset="0"/>
                <a:ea typeface="Tmon몬소리OTF Black" panose="02000A03000000000000" pitchFamily="50" charset="-127"/>
              </a:rPr>
              <a:t> </a:t>
            </a:r>
            <a:r>
              <a:rPr lang="en-US" altLang="ko-KR" sz="1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Goudy Stout" panose="0202090407030B020401" pitchFamily="18" charset="0"/>
                <a:ea typeface="Tmon몬소리OTF Black" panose="02000A03000000000000" pitchFamily="50" charset="-127"/>
              </a:rPr>
              <a:t>BAAAAAM~~!!!!</a:t>
            </a:r>
            <a:endParaRPr lang="ko-KR" altLang="en-US" sz="16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Goudy Stout" panose="0202090407030B020401" pitchFamily="18" charset="0"/>
              <a:ea typeface="Tmon몬소리OTF Black" panose="02000A03000000000000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 flipV="1">
            <a:off x="3035906" y="1594061"/>
            <a:ext cx="615553" cy="391720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통계가 얼마나 맛있게요</a:t>
            </a:r>
            <a:r>
              <a:rPr lang="en-US" altLang="ko-KR" sz="28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~</a:t>
            </a:r>
            <a:endParaRPr lang="ko-KR" altLang="en-US" sz="28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90418" y="760402"/>
            <a:ext cx="3568975" cy="5264171"/>
          </a:xfrm>
          <a:prstGeom prst="rect">
            <a:avLst/>
          </a:prstGeom>
          <a:solidFill>
            <a:schemeClr val="tx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1453739" y="1593032"/>
            <a:ext cx="1693155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800" dirty="0">
                <a:ln>
                  <a:solidFill>
                    <a:schemeClr val="bg1"/>
                  </a:solidFill>
                </a:ln>
                <a:solidFill>
                  <a:srgbClr val="FFDC6D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결론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324337" y="1495699"/>
            <a:ext cx="7609997" cy="37856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8000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: </a:t>
            </a:r>
            <a:r>
              <a:rPr lang="ko-KR" altLang="en-US" sz="8000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분석을 통한</a:t>
            </a:r>
            <a:endParaRPr lang="en-US" altLang="ko-KR" sz="8000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endParaRPr lang="en-US" altLang="ko-KR" sz="2000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en-US" altLang="ko-KR" sz="6000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[</a:t>
            </a:r>
            <a:r>
              <a:rPr lang="ko-KR" altLang="en-US" sz="6000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외부</a:t>
            </a:r>
            <a:r>
              <a:rPr lang="en-US" altLang="ko-KR" sz="6000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] </a:t>
            </a:r>
            <a:r>
              <a:rPr lang="ko-KR" altLang="en-US" sz="6000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현대차 </a:t>
            </a:r>
            <a:r>
              <a:rPr lang="ko-KR" altLang="en-US" sz="6000" dirty="0" err="1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신뢰점수</a:t>
            </a:r>
            <a:endParaRPr lang="en-US" altLang="ko-KR" sz="6000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endParaRPr lang="en-US" altLang="ko-KR" sz="2000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en-US" altLang="ko-KR" sz="6000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[</a:t>
            </a:r>
            <a:r>
              <a:rPr lang="ko-KR" altLang="en-US" sz="6000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내부</a:t>
            </a:r>
            <a:r>
              <a:rPr lang="en-US" altLang="ko-KR" sz="6000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] </a:t>
            </a:r>
            <a:r>
              <a:rPr lang="ko-KR" altLang="en-US" sz="6000" dirty="0">
                <a:ln w="19050"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현대차 개선방안</a:t>
            </a:r>
            <a:endParaRPr lang="en-US" altLang="ko-KR" sz="6000" dirty="0">
              <a:ln w="19050">
                <a:solidFill>
                  <a:schemeClr val="tx1"/>
                </a:solidFill>
              </a:ln>
              <a:solidFill>
                <a:schemeClr val="bg1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907309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8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096001" y="204877"/>
            <a:ext cx="5753100" cy="186204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15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STUDIO</a:t>
            </a:r>
            <a:endParaRPr lang="ko-KR" altLang="en-US" sz="115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6095999" y="34220"/>
            <a:ext cx="5619751" cy="1922189"/>
          </a:xfrm>
          <a:prstGeom prst="rect">
            <a:avLst/>
          </a:prstGeom>
          <a:solidFill>
            <a:srgbClr val="8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263480" y="4688317"/>
            <a:ext cx="592851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#</a:t>
            </a:r>
            <a:r>
              <a:rPr lang="ko-KR" altLang="en-US" sz="3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경제와 통계의 경계를 넘다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095999" y="4667407"/>
            <a:ext cx="5753102" cy="2133600"/>
          </a:xfrm>
          <a:prstGeom prst="rect">
            <a:avLst/>
          </a:prstGeom>
          <a:solidFill>
            <a:srgbClr val="8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96000" y="1922189"/>
            <a:ext cx="56197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096000" y="4591050"/>
            <a:ext cx="5619750" cy="1333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ysClr val="windowText" lastClr="000000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0" y="1680055"/>
            <a:ext cx="6095998" cy="3383746"/>
          </a:xfrm>
          <a:prstGeom prst="rect">
            <a:avLst/>
          </a:prstGeom>
          <a:solidFill>
            <a:srgbClr val="8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82693" y="1680055"/>
            <a:ext cx="7026613" cy="3770263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 extrusionH="1270000"/>
          </a:bodyPr>
          <a:lstStyle/>
          <a:p>
            <a:pPr algn="ctr"/>
            <a:r>
              <a:rPr lang="ko-KR" altLang="en-US" sz="239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경계</a:t>
            </a:r>
          </a:p>
        </p:txBody>
      </p:sp>
      <p:sp>
        <p:nvSpPr>
          <p:cNvPr id="26" name="자유형 25"/>
          <p:cNvSpPr/>
          <p:nvPr/>
        </p:nvSpPr>
        <p:spPr>
          <a:xfrm>
            <a:off x="3505200" y="1922188"/>
            <a:ext cx="5214938" cy="2802212"/>
          </a:xfrm>
          <a:custGeom>
            <a:avLst/>
            <a:gdLst>
              <a:gd name="connsiteX0" fmla="*/ 113111 w 5207000"/>
              <a:gd name="connsiteY0" fmla="*/ 144737 h 2802212"/>
              <a:gd name="connsiteX1" fmla="*/ 113111 w 5207000"/>
              <a:gd name="connsiteY1" fmla="*/ 2686145 h 2802212"/>
              <a:gd name="connsiteX2" fmla="*/ 5093889 w 5207000"/>
              <a:gd name="connsiteY2" fmla="*/ 2686145 h 2802212"/>
              <a:gd name="connsiteX3" fmla="*/ 5093889 w 5207000"/>
              <a:gd name="connsiteY3" fmla="*/ 144737 h 2802212"/>
              <a:gd name="connsiteX4" fmla="*/ 0 w 5207000"/>
              <a:gd name="connsiteY4" fmla="*/ 0 h 2802212"/>
              <a:gd name="connsiteX5" fmla="*/ 5207000 w 5207000"/>
              <a:gd name="connsiteY5" fmla="*/ 0 h 2802212"/>
              <a:gd name="connsiteX6" fmla="*/ 5207000 w 5207000"/>
              <a:gd name="connsiteY6" fmla="*/ 2802212 h 2802212"/>
              <a:gd name="connsiteX7" fmla="*/ 0 w 5207000"/>
              <a:gd name="connsiteY7" fmla="*/ 2802212 h 2802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207000" h="2802212">
                <a:moveTo>
                  <a:pt x="113111" y="144737"/>
                </a:moveTo>
                <a:lnTo>
                  <a:pt x="113111" y="2686145"/>
                </a:lnTo>
                <a:lnTo>
                  <a:pt x="5093889" y="2686145"/>
                </a:lnTo>
                <a:lnTo>
                  <a:pt x="5093889" y="144737"/>
                </a:lnTo>
                <a:close/>
                <a:moveTo>
                  <a:pt x="0" y="0"/>
                </a:moveTo>
                <a:lnTo>
                  <a:pt x="5207000" y="0"/>
                </a:lnTo>
                <a:lnTo>
                  <a:pt x="5207000" y="2802212"/>
                </a:lnTo>
                <a:lnTo>
                  <a:pt x="0" y="28022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305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accel="50000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25 0 E" pathEditMode="relative" ptsTypes="" p14:bounceEnd="40000">
                                          <p:cBhvr>
                                            <p:cTn id="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22" presetClass="exit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8" dur="7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decel="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decel="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7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7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42" presetClass="path" presetSubtype="0" accel="50000" fill="hold" grpId="0" nodeType="withEffect" p14:presetBounceEnd="10000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2.5E-6 3.7037E-6 L 2.5E-6 0.26018 " pathEditMode="relative" rAng="0" ptsTypes="AA" p14:bounceEnd="10000">
                                          <p:cBhvr>
                                            <p:cTn id="19" dur="7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145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64" presetClass="path" presetSubtype="0" accel="50000" decel="5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-8.33333E-7 4.44444E-6 L -8.33333E-7 -0.10834 " pathEditMode="relative" rAng="0" ptsTypes="AA">
                                          <p:cBhvr>
                                            <p:cTn id="21" dur="8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541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22" presetClass="exit" presetSubtype="8" fill="hold" grpId="1" nodeType="clickEffect">
                                      <p:stCondLst>
                                        <p:cond delay="20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2" presetClass="exit" presetSubtype="1" fill="hold" grpId="1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8" dur="7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7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2" presetClass="exit" presetSubtype="4" fill="hold" grpId="1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2" dur="7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7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22" presetClass="exit" presetSubtype="8" fill="hold" grpId="1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22" presetClass="exit" presetSubtype="8" fill="hold" grpId="1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  <p:bldP spid="19" grpId="1"/>
          <p:bldP spid="22" grpId="0"/>
          <p:bldP spid="22" grpId="1"/>
          <p:bldP spid="8" grpId="0" animBg="1"/>
          <p:bldP spid="8" grpId="1" animBg="1"/>
          <p:bldP spid="15" grpId="0" animBg="1"/>
          <p:bldP spid="15" grpId="1" animBg="1"/>
          <p:bldP spid="9" grpId="0"/>
          <p:bldP spid="9" grpId="1"/>
          <p:bldP spid="2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0 L -0.25 0 E" pathEditMode="relative" ptsTypes="">
                                          <p:cBhvr>
                                            <p:cTn id="6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22" presetClass="exit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8" dur="7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8" decel="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7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8" decel="2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7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7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42" presetClass="path" presetSubtype="0" accel="5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2.5E-6 3.7037E-6 L 2.5E-6 0.26018 " pathEditMode="relative" rAng="0" ptsTypes="AA">
                                          <p:cBhvr>
                                            <p:cTn id="19" dur="7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1145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0" presetID="64" presetClass="path" presetSubtype="0" accel="50000" decel="5000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Motion origin="layout" path="M -8.33333E-7 4.44444E-6 L -8.33333E-7 -0.10834 " pathEditMode="relative" rAng="0" ptsTypes="AA">
                                          <p:cBhvr>
                                            <p:cTn id="21" dur="8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5417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2" fill="hold">
                          <p:stCondLst>
                            <p:cond delay="indefinite"/>
                          </p:stCondLst>
                          <p:childTnLst>
                            <p:par>
                              <p:cTn id="23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4" presetID="22" presetClass="exit" presetSubtype="8" fill="hold" grpId="1" nodeType="clickEffect">
                                      <p:stCondLst>
                                        <p:cond delay="20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25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7" presetID="2" presetClass="exit" presetSubtype="1" fill="hold" grpId="1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8" dur="7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7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1" presetID="2" presetClass="exit" presetSubtype="4" fill="hold" grpId="1" nodeType="withEffect">
                                      <p:stCondLst>
                                        <p:cond delay="23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2" dur="7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700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699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5" presetID="22" presetClass="exit" presetSubtype="8" fill="hold" grpId="1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6" dur="5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8" presetID="22" presetClass="exit" presetSubtype="8" fill="hold" grpId="1" nodeType="withEffect">
                                      <p:stCondLst>
                                        <p:cond delay="2600"/>
                                      </p:stCondLst>
                                      <p:childTnLst>
                                        <p:animEffect transition="out" filter="wipe(left)">
                                          <p:cBhvr>
                                            <p:cTn id="39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/>
          <p:bldP spid="19" grpId="1"/>
          <p:bldP spid="22" grpId="0"/>
          <p:bldP spid="22" grpId="1"/>
          <p:bldP spid="8" grpId="0" animBg="1"/>
          <p:bldP spid="8" grpId="1" animBg="1"/>
          <p:bldP spid="15" grpId="0" animBg="1"/>
          <p:bldP spid="15" grpId="1" animBg="1"/>
          <p:bldP spid="9" grpId="0"/>
          <p:bldP spid="9" grpId="1"/>
          <p:bldP spid="26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11683" y="709374"/>
            <a:ext cx="4870243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600" dirty="0">
                <a:ln w="9525">
                  <a:solidFill>
                    <a:schemeClr val="tx1"/>
                  </a:solidFill>
                </a:ln>
                <a:solidFill>
                  <a:srgbClr val="44D4D8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[</a:t>
            </a:r>
            <a:r>
              <a:rPr lang="ko-KR" altLang="en-US" sz="5600" dirty="0">
                <a:ln w="9525">
                  <a:solidFill>
                    <a:schemeClr val="tx1"/>
                  </a:solidFill>
                </a:ln>
                <a:solidFill>
                  <a:srgbClr val="44D4D8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감정지수분석</a:t>
            </a:r>
            <a:r>
              <a:rPr lang="en-US" altLang="ko-KR" sz="5600" dirty="0">
                <a:ln w="9525">
                  <a:solidFill>
                    <a:schemeClr val="tx1"/>
                  </a:solidFill>
                </a:ln>
                <a:solidFill>
                  <a:srgbClr val="44D4D8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] </a:t>
            </a:r>
          </a:p>
          <a:p>
            <a:pPr algn="ctr"/>
            <a:r>
              <a:rPr lang="ko-KR" altLang="en-US" sz="4800" dirty="0">
                <a:ln w="19050">
                  <a:noFill/>
                </a:ln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신뢰점수환산 이론</a:t>
            </a:r>
            <a:endParaRPr lang="en-US" altLang="ko-KR" sz="4800" dirty="0">
              <a:ln w="19050">
                <a:noFill/>
              </a:ln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-774700" y="-435769"/>
            <a:ext cx="13741400" cy="7729538"/>
          </a:xfrm>
          <a:custGeom>
            <a:avLst/>
            <a:gdLst>
              <a:gd name="connsiteX0" fmla="*/ 930705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9519208 w 12192000"/>
              <a:gd name="connsiteY3" fmla="*/ 6858000 h 6858000"/>
              <a:gd name="connsiteX4" fmla="*/ 9538898 w 12192000"/>
              <a:gd name="connsiteY4" fmla="*/ 6837348 h 6858000"/>
              <a:gd name="connsiteX5" fmla="*/ 10814050 w 12192000"/>
              <a:gd name="connsiteY5" fmla="*/ 3536950 h 6858000"/>
              <a:gd name="connsiteX6" fmla="*/ 9376369 w 12192000"/>
              <a:gd name="connsiteY6" fmla="*/ 66081 h 6858000"/>
              <a:gd name="connsiteX7" fmla="*/ 0 w 12192000"/>
              <a:gd name="connsiteY7" fmla="*/ 0 h 6858000"/>
              <a:gd name="connsiteX8" fmla="*/ 2503942 w 12192000"/>
              <a:gd name="connsiteY8" fmla="*/ 0 h 6858000"/>
              <a:gd name="connsiteX9" fmla="*/ 2434631 w 12192000"/>
              <a:gd name="connsiteY9" fmla="*/ 66081 h 6858000"/>
              <a:gd name="connsiteX10" fmla="*/ 996950 w 12192000"/>
              <a:gd name="connsiteY10" fmla="*/ 3536950 h 6858000"/>
              <a:gd name="connsiteX11" fmla="*/ 2272103 w 12192000"/>
              <a:gd name="connsiteY11" fmla="*/ 6837348 h 6858000"/>
              <a:gd name="connsiteX12" fmla="*/ 2291793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9307059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19208" y="6858000"/>
                </a:lnTo>
                <a:lnTo>
                  <a:pt x="9538898" y="6837348"/>
                </a:lnTo>
                <a:cubicBezTo>
                  <a:pt x="10331172" y="5965653"/>
                  <a:pt x="10814050" y="4807693"/>
                  <a:pt x="10814050" y="3536950"/>
                </a:cubicBezTo>
                <a:cubicBezTo>
                  <a:pt x="10814050" y="2181492"/>
                  <a:pt x="10264642" y="954354"/>
                  <a:pt x="9376369" y="66081"/>
                </a:cubicBezTo>
                <a:close/>
                <a:moveTo>
                  <a:pt x="0" y="0"/>
                </a:moveTo>
                <a:lnTo>
                  <a:pt x="2503942" y="0"/>
                </a:lnTo>
                <a:lnTo>
                  <a:pt x="2434631" y="66081"/>
                </a:lnTo>
                <a:cubicBezTo>
                  <a:pt x="1546359" y="954354"/>
                  <a:pt x="996950" y="2181492"/>
                  <a:pt x="996950" y="3536950"/>
                </a:cubicBezTo>
                <a:cubicBezTo>
                  <a:pt x="996950" y="4807693"/>
                  <a:pt x="1479829" y="5965653"/>
                  <a:pt x="2272103" y="6837348"/>
                </a:cubicBezTo>
                <a:lnTo>
                  <a:pt x="2291793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  <a:ln cmpd="dbl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69950" y="7772400"/>
            <a:ext cx="1045210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: 14-18</a:t>
            </a:r>
            <a:r>
              <a:rPr lang="ko-KR" altLang="en-US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년도 현대차 판매량과 소비자 </a:t>
            </a:r>
            <a:r>
              <a:rPr lang="ko-KR" altLang="en-US" sz="3200" dirty="0" err="1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감정지수의</a:t>
            </a:r>
            <a:r>
              <a:rPr lang="ko-KR" altLang="en-US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 </a:t>
            </a:r>
            <a:r>
              <a:rPr lang="ko-KR" altLang="en-US" sz="3200" dirty="0" err="1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하락양상은</a:t>
            </a:r>
            <a:r>
              <a:rPr lang="ko-KR" altLang="en-US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 단순히 우연성에 결부된 채 섣불리 결론을 내리면 안된다</a:t>
            </a:r>
            <a:r>
              <a:rPr lang="en-US" altLang="ko-KR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어떤 물건에 대한 사람의 감정은 품질의 만족에 따라 달라진다</a:t>
            </a:r>
            <a:r>
              <a:rPr lang="en-US" altLang="ko-KR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. </a:t>
            </a:r>
            <a:r>
              <a:rPr lang="ko-KR" altLang="en-US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이러한 만족 욕구가 충족되지 못할 때 부정적인 감정이 발생하고 이는 곧 물건에 대한 불만으로 나타나며</a:t>
            </a:r>
            <a:r>
              <a:rPr lang="en-US" altLang="ko-KR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, </a:t>
            </a:r>
            <a:r>
              <a:rPr lang="ko-KR" altLang="en-US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불만은 해당 물건의 공급처인 기업에 대한 신뢰의 하락을 의미한다</a:t>
            </a:r>
            <a:r>
              <a:rPr lang="en-US" altLang="ko-KR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. </a:t>
            </a:r>
            <a:r>
              <a:rPr lang="ko-KR" altLang="en-US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신뢰를 잃은 기업의 물건은 자연스럽게 수요가 줄어들 것이며 이는 판매량에 직접적인 영향으로 다가온다</a:t>
            </a:r>
            <a:r>
              <a:rPr lang="en-US" altLang="ko-KR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. </a:t>
            </a:r>
            <a:r>
              <a:rPr lang="ko-KR" altLang="en-US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즉</a:t>
            </a:r>
            <a:r>
              <a:rPr lang="en-US" altLang="ko-KR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, </a:t>
            </a:r>
            <a:r>
              <a:rPr lang="ko-KR" altLang="en-US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소비자의 감정이 기업의 판매량을 예측가능 하게 만드는 척도가 될 수 있다는 가능성을 제시한다</a:t>
            </a:r>
            <a:r>
              <a:rPr lang="en-US" altLang="ko-KR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.</a:t>
            </a:r>
            <a:r>
              <a:rPr lang="ko-KR" altLang="en-US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 </a:t>
            </a:r>
          </a:p>
        </p:txBody>
      </p:sp>
      <p:grpSp>
        <p:nvGrpSpPr>
          <p:cNvPr id="17" name="그룹 16"/>
          <p:cNvGrpSpPr/>
          <p:nvPr/>
        </p:nvGrpSpPr>
        <p:grpSpPr>
          <a:xfrm>
            <a:off x="980129" y="2880776"/>
            <a:ext cx="2423892" cy="2423892"/>
            <a:chOff x="980129" y="2880776"/>
            <a:chExt cx="2423892" cy="2423892"/>
          </a:xfrm>
        </p:grpSpPr>
        <p:sp>
          <p:nvSpPr>
            <p:cNvPr id="11" name="타원 10"/>
            <p:cNvSpPr/>
            <p:nvPr/>
          </p:nvSpPr>
          <p:spPr>
            <a:xfrm>
              <a:off x="1219510" y="3120157"/>
              <a:ext cx="1945130" cy="19451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자유형 11"/>
            <p:cNvSpPr/>
            <p:nvPr/>
          </p:nvSpPr>
          <p:spPr>
            <a:xfrm>
              <a:off x="980129" y="2880776"/>
              <a:ext cx="2423892" cy="2423892"/>
            </a:xfrm>
            <a:custGeom>
              <a:avLst/>
              <a:gdLst>
                <a:gd name="connsiteX0" fmla="*/ 1754414 w 3508828"/>
                <a:gd name="connsiteY0" fmla="*/ 211364 h 3508828"/>
                <a:gd name="connsiteX1" fmla="*/ 211364 w 3508828"/>
                <a:gd name="connsiteY1" fmla="*/ 1754414 h 3508828"/>
                <a:gd name="connsiteX2" fmla="*/ 1754414 w 3508828"/>
                <a:gd name="connsiteY2" fmla="*/ 3297464 h 3508828"/>
                <a:gd name="connsiteX3" fmla="*/ 3297464 w 3508828"/>
                <a:gd name="connsiteY3" fmla="*/ 1754414 h 3508828"/>
                <a:gd name="connsiteX4" fmla="*/ 1754414 w 3508828"/>
                <a:gd name="connsiteY4" fmla="*/ 211364 h 3508828"/>
                <a:gd name="connsiteX5" fmla="*/ 1754414 w 3508828"/>
                <a:gd name="connsiteY5" fmla="*/ 0 h 3508828"/>
                <a:gd name="connsiteX6" fmla="*/ 3508828 w 3508828"/>
                <a:gd name="connsiteY6" fmla="*/ 1754414 h 3508828"/>
                <a:gd name="connsiteX7" fmla="*/ 1754414 w 3508828"/>
                <a:gd name="connsiteY7" fmla="*/ 3508828 h 3508828"/>
                <a:gd name="connsiteX8" fmla="*/ 0 w 3508828"/>
                <a:gd name="connsiteY8" fmla="*/ 1754414 h 3508828"/>
                <a:gd name="connsiteX9" fmla="*/ 1754414 w 3508828"/>
                <a:gd name="connsiteY9" fmla="*/ 0 h 3508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08828" h="3508828">
                  <a:moveTo>
                    <a:pt x="1754414" y="211364"/>
                  </a:moveTo>
                  <a:cubicBezTo>
                    <a:pt x="902211" y="211364"/>
                    <a:pt x="211364" y="902211"/>
                    <a:pt x="211364" y="1754414"/>
                  </a:cubicBezTo>
                  <a:cubicBezTo>
                    <a:pt x="211364" y="2606617"/>
                    <a:pt x="902211" y="3297464"/>
                    <a:pt x="1754414" y="3297464"/>
                  </a:cubicBezTo>
                  <a:cubicBezTo>
                    <a:pt x="2606617" y="3297464"/>
                    <a:pt x="3297464" y="2606617"/>
                    <a:pt x="3297464" y="1754414"/>
                  </a:cubicBezTo>
                  <a:cubicBezTo>
                    <a:pt x="3297464" y="902211"/>
                    <a:pt x="2606617" y="211364"/>
                    <a:pt x="1754414" y="211364"/>
                  </a:cubicBezTo>
                  <a:close/>
                  <a:moveTo>
                    <a:pt x="1754414" y="0"/>
                  </a:moveTo>
                  <a:cubicBezTo>
                    <a:pt x="2723350" y="0"/>
                    <a:pt x="3508828" y="785478"/>
                    <a:pt x="3508828" y="1754414"/>
                  </a:cubicBezTo>
                  <a:cubicBezTo>
                    <a:pt x="3508828" y="2723350"/>
                    <a:pt x="2723350" y="3508828"/>
                    <a:pt x="1754414" y="3508828"/>
                  </a:cubicBezTo>
                  <a:cubicBezTo>
                    <a:pt x="785478" y="3508828"/>
                    <a:pt x="0" y="2723350"/>
                    <a:pt x="0" y="1754414"/>
                  </a:cubicBezTo>
                  <a:cubicBezTo>
                    <a:pt x="0" y="785478"/>
                    <a:pt x="785478" y="0"/>
                    <a:pt x="1754414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3ED2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4812617" y="2880776"/>
            <a:ext cx="2423892" cy="2423892"/>
            <a:chOff x="4812617" y="2880776"/>
            <a:chExt cx="2423892" cy="2423892"/>
          </a:xfrm>
        </p:grpSpPr>
        <p:sp>
          <p:nvSpPr>
            <p:cNvPr id="13" name="타원 12"/>
            <p:cNvSpPr/>
            <p:nvPr/>
          </p:nvSpPr>
          <p:spPr>
            <a:xfrm>
              <a:off x="5051998" y="3120157"/>
              <a:ext cx="1945130" cy="19451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자유형 13"/>
            <p:cNvSpPr/>
            <p:nvPr/>
          </p:nvSpPr>
          <p:spPr>
            <a:xfrm>
              <a:off x="4812617" y="2880776"/>
              <a:ext cx="2423892" cy="2423892"/>
            </a:xfrm>
            <a:custGeom>
              <a:avLst/>
              <a:gdLst>
                <a:gd name="connsiteX0" fmla="*/ 1754414 w 3508828"/>
                <a:gd name="connsiteY0" fmla="*/ 211364 h 3508828"/>
                <a:gd name="connsiteX1" fmla="*/ 211364 w 3508828"/>
                <a:gd name="connsiteY1" fmla="*/ 1754414 h 3508828"/>
                <a:gd name="connsiteX2" fmla="*/ 1754414 w 3508828"/>
                <a:gd name="connsiteY2" fmla="*/ 3297464 h 3508828"/>
                <a:gd name="connsiteX3" fmla="*/ 3297464 w 3508828"/>
                <a:gd name="connsiteY3" fmla="*/ 1754414 h 3508828"/>
                <a:gd name="connsiteX4" fmla="*/ 1754414 w 3508828"/>
                <a:gd name="connsiteY4" fmla="*/ 211364 h 3508828"/>
                <a:gd name="connsiteX5" fmla="*/ 1754414 w 3508828"/>
                <a:gd name="connsiteY5" fmla="*/ 0 h 3508828"/>
                <a:gd name="connsiteX6" fmla="*/ 3508828 w 3508828"/>
                <a:gd name="connsiteY6" fmla="*/ 1754414 h 3508828"/>
                <a:gd name="connsiteX7" fmla="*/ 1754414 w 3508828"/>
                <a:gd name="connsiteY7" fmla="*/ 3508828 h 3508828"/>
                <a:gd name="connsiteX8" fmla="*/ 0 w 3508828"/>
                <a:gd name="connsiteY8" fmla="*/ 1754414 h 3508828"/>
                <a:gd name="connsiteX9" fmla="*/ 1754414 w 3508828"/>
                <a:gd name="connsiteY9" fmla="*/ 0 h 3508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08828" h="3508828">
                  <a:moveTo>
                    <a:pt x="1754414" y="211364"/>
                  </a:moveTo>
                  <a:cubicBezTo>
                    <a:pt x="902211" y="211364"/>
                    <a:pt x="211364" y="902211"/>
                    <a:pt x="211364" y="1754414"/>
                  </a:cubicBezTo>
                  <a:cubicBezTo>
                    <a:pt x="211364" y="2606617"/>
                    <a:pt x="902211" y="3297464"/>
                    <a:pt x="1754414" y="3297464"/>
                  </a:cubicBezTo>
                  <a:cubicBezTo>
                    <a:pt x="2606617" y="3297464"/>
                    <a:pt x="3297464" y="2606617"/>
                    <a:pt x="3297464" y="1754414"/>
                  </a:cubicBezTo>
                  <a:cubicBezTo>
                    <a:pt x="3297464" y="902211"/>
                    <a:pt x="2606617" y="211364"/>
                    <a:pt x="1754414" y="211364"/>
                  </a:cubicBezTo>
                  <a:close/>
                  <a:moveTo>
                    <a:pt x="1754414" y="0"/>
                  </a:moveTo>
                  <a:cubicBezTo>
                    <a:pt x="2723350" y="0"/>
                    <a:pt x="3508828" y="785478"/>
                    <a:pt x="3508828" y="1754414"/>
                  </a:cubicBezTo>
                  <a:cubicBezTo>
                    <a:pt x="3508828" y="2723350"/>
                    <a:pt x="2723350" y="3508828"/>
                    <a:pt x="1754414" y="3508828"/>
                  </a:cubicBezTo>
                  <a:cubicBezTo>
                    <a:pt x="785478" y="3508828"/>
                    <a:pt x="0" y="2723350"/>
                    <a:pt x="0" y="1754414"/>
                  </a:cubicBezTo>
                  <a:cubicBezTo>
                    <a:pt x="0" y="785478"/>
                    <a:pt x="785478" y="0"/>
                    <a:pt x="1754414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3ED2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8645105" y="2880776"/>
            <a:ext cx="2423892" cy="2423892"/>
            <a:chOff x="8645105" y="2880776"/>
            <a:chExt cx="2423892" cy="2423892"/>
          </a:xfrm>
        </p:grpSpPr>
        <p:sp>
          <p:nvSpPr>
            <p:cNvPr id="15" name="타원 14"/>
            <p:cNvSpPr/>
            <p:nvPr/>
          </p:nvSpPr>
          <p:spPr>
            <a:xfrm>
              <a:off x="8884486" y="3120157"/>
              <a:ext cx="1945130" cy="1945130"/>
            </a:xfrm>
            <a:prstGeom prst="ellipse">
              <a:avLst/>
            </a:prstGeom>
            <a:solidFill>
              <a:schemeClr val="bg1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자유형 15"/>
            <p:cNvSpPr/>
            <p:nvPr/>
          </p:nvSpPr>
          <p:spPr>
            <a:xfrm>
              <a:off x="8645105" y="2880776"/>
              <a:ext cx="2423892" cy="2423892"/>
            </a:xfrm>
            <a:custGeom>
              <a:avLst/>
              <a:gdLst>
                <a:gd name="connsiteX0" fmla="*/ 1754414 w 3508828"/>
                <a:gd name="connsiteY0" fmla="*/ 211364 h 3508828"/>
                <a:gd name="connsiteX1" fmla="*/ 211364 w 3508828"/>
                <a:gd name="connsiteY1" fmla="*/ 1754414 h 3508828"/>
                <a:gd name="connsiteX2" fmla="*/ 1754414 w 3508828"/>
                <a:gd name="connsiteY2" fmla="*/ 3297464 h 3508828"/>
                <a:gd name="connsiteX3" fmla="*/ 3297464 w 3508828"/>
                <a:gd name="connsiteY3" fmla="*/ 1754414 h 3508828"/>
                <a:gd name="connsiteX4" fmla="*/ 1754414 w 3508828"/>
                <a:gd name="connsiteY4" fmla="*/ 211364 h 3508828"/>
                <a:gd name="connsiteX5" fmla="*/ 1754414 w 3508828"/>
                <a:gd name="connsiteY5" fmla="*/ 0 h 3508828"/>
                <a:gd name="connsiteX6" fmla="*/ 3508828 w 3508828"/>
                <a:gd name="connsiteY6" fmla="*/ 1754414 h 3508828"/>
                <a:gd name="connsiteX7" fmla="*/ 1754414 w 3508828"/>
                <a:gd name="connsiteY7" fmla="*/ 3508828 h 3508828"/>
                <a:gd name="connsiteX8" fmla="*/ 0 w 3508828"/>
                <a:gd name="connsiteY8" fmla="*/ 1754414 h 3508828"/>
                <a:gd name="connsiteX9" fmla="*/ 1754414 w 3508828"/>
                <a:gd name="connsiteY9" fmla="*/ 0 h 3508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08828" h="3508828">
                  <a:moveTo>
                    <a:pt x="1754414" y="211364"/>
                  </a:moveTo>
                  <a:cubicBezTo>
                    <a:pt x="902211" y="211364"/>
                    <a:pt x="211364" y="902211"/>
                    <a:pt x="211364" y="1754414"/>
                  </a:cubicBezTo>
                  <a:cubicBezTo>
                    <a:pt x="211364" y="2606617"/>
                    <a:pt x="902211" y="3297464"/>
                    <a:pt x="1754414" y="3297464"/>
                  </a:cubicBezTo>
                  <a:cubicBezTo>
                    <a:pt x="2606617" y="3297464"/>
                    <a:pt x="3297464" y="2606617"/>
                    <a:pt x="3297464" y="1754414"/>
                  </a:cubicBezTo>
                  <a:cubicBezTo>
                    <a:pt x="3297464" y="902211"/>
                    <a:pt x="2606617" y="211364"/>
                    <a:pt x="1754414" y="211364"/>
                  </a:cubicBezTo>
                  <a:close/>
                  <a:moveTo>
                    <a:pt x="1754414" y="0"/>
                  </a:moveTo>
                  <a:cubicBezTo>
                    <a:pt x="2723350" y="0"/>
                    <a:pt x="3508828" y="785478"/>
                    <a:pt x="3508828" y="1754414"/>
                  </a:cubicBezTo>
                  <a:cubicBezTo>
                    <a:pt x="3508828" y="2723350"/>
                    <a:pt x="2723350" y="3508828"/>
                    <a:pt x="1754414" y="3508828"/>
                  </a:cubicBezTo>
                  <a:cubicBezTo>
                    <a:pt x="785478" y="3508828"/>
                    <a:pt x="0" y="2723350"/>
                    <a:pt x="0" y="1754414"/>
                  </a:cubicBezTo>
                  <a:cubicBezTo>
                    <a:pt x="0" y="785478"/>
                    <a:pt x="785478" y="0"/>
                    <a:pt x="1754414" y="0"/>
                  </a:cubicBezTo>
                  <a:close/>
                </a:path>
              </a:pathLst>
            </a:custGeom>
            <a:solidFill>
              <a:schemeClr val="bg1"/>
            </a:solidFill>
            <a:ln w="38100">
              <a:solidFill>
                <a:srgbClr val="3ED2D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407342" y="3525898"/>
            <a:ext cx="15694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ln>
                  <a:solidFill>
                    <a:schemeClr val="tx1"/>
                  </a:solidFill>
                </a:ln>
                <a:solidFill>
                  <a:srgbClr val="44D4D8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감정</a:t>
            </a:r>
            <a:endParaRPr lang="en-US" altLang="ko-KR" sz="6000" dirty="0">
              <a:ln>
                <a:solidFill>
                  <a:schemeClr val="tx1"/>
                </a:solidFill>
              </a:ln>
              <a:solidFill>
                <a:srgbClr val="44D4D8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95014" y="3535730"/>
            <a:ext cx="16590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ln>
                  <a:solidFill>
                    <a:schemeClr val="tx1"/>
                  </a:solidFill>
                </a:ln>
                <a:solidFill>
                  <a:srgbClr val="44D4D8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신뢰</a:t>
            </a:r>
            <a:endParaRPr lang="en-US" altLang="ko-KR" sz="6000" dirty="0">
              <a:ln>
                <a:solidFill>
                  <a:schemeClr val="tx1"/>
                </a:solidFill>
              </a:ln>
              <a:solidFill>
                <a:srgbClr val="44D4D8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027502" y="3525898"/>
            <a:ext cx="16590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000" dirty="0">
                <a:ln>
                  <a:solidFill>
                    <a:schemeClr val="tx1"/>
                  </a:solidFill>
                </a:ln>
                <a:solidFill>
                  <a:srgbClr val="44D4D8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실적</a:t>
            </a:r>
            <a:endParaRPr lang="en-US" altLang="ko-KR" sz="6000" dirty="0">
              <a:ln>
                <a:solidFill>
                  <a:schemeClr val="tx1"/>
                </a:solidFill>
              </a:ln>
              <a:solidFill>
                <a:srgbClr val="44D4D8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23" name="오른쪽 화살표 22"/>
          <p:cNvSpPr/>
          <p:nvPr/>
        </p:nvSpPr>
        <p:spPr>
          <a:xfrm>
            <a:off x="3609474" y="3584890"/>
            <a:ext cx="946484" cy="1015663"/>
          </a:xfrm>
          <a:prstGeom prst="rightArrow">
            <a:avLst/>
          </a:prstGeom>
          <a:solidFill>
            <a:srgbClr val="44D4D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>
            <a:off x="7492487" y="3584890"/>
            <a:ext cx="946484" cy="1015663"/>
          </a:xfrm>
          <a:prstGeom prst="rightArrow">
            <a:avLst/>
          </a:prstGeom>
          <a:solidFill>
            <a:srgbClr val="44D4D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F88867D-A0E4-48CF-AC24-0AF244EC0696}"/>
              </a:ext>
            </a:extLst>
          </p:cNvPr>
          <p:cNvSpPr/>
          <p:nvPr/>
        </p:nvSpPr>
        <p:spPr>
          <a:xfrm>
            <a:off x="1444915" y="4356895"/>
            <a:ext cx="14943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rgbClr val="44D4D8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품질의 만족도</a:t>
            </a:r>
            <a:endParaRPr lang="en-US" altLang="ko-KR" dirty="0">
              <a:ln>
                <a:solidFill>
                  <a:schemeClr val="tx1"/>
                </a:solidFill>
              </a:ln>
              <a:solidFill>
                <a:srgbClr val="44D4D8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AF844EE-92B0-4BC1-AEE7-4C4F9EF9C444}"/>
              </a:ext>
            </a:extLst>
          </p:cNvPr>
          <p:cNvSpPr/>
          <p:nvPr/>
        </p:nvSpPr>
        <p:spPr>
          <a:xfrm>
            <a:off x="9109892" y="4356895"/>
            <a:ext cx="1494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rgbClr val="44D4D8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판매량의 예측</a:t>
            </a:r>
            <a:endParaRPr lang="en-US" altLang="ko-KR" dirty="0">
              <a:ln>
                <a:solidFill>
                  <a:schemeClr val="tx1"/>
                </a:solidFill>
              </a:ln>
              <a:solidFill>
                <a:srgbClr val="44D4D8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21FE50AE-04F9-4A8B-91DD-35F5E1BDAEFD}"/>
              </a:ext>
            </a:extLst>
          </p:cNvPr>
          <p:cNvSpPr/>
          <p:nvPr/>
        </p:nvSpPr>
        <p:spPr>
          <a:xfrm>
            <a:off x="5195014" y="4356895"/>
            <a:ext cx="17027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/>
                  </a:solidFill>
                </a:ln>
                <a:solidFill>
                  <a:srgbClr val="44D4D8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소비자 감정점수</a:t>
            </a:r>
            <a:endParaRPr lang="en-US" altLang="ko-KR" dirty="0">
              <a:ln>
                <a:solidFill>
                  <a:schemeClr val="tx1"/>
                </a:solidFill>
              </a:ln>
              <a:solidFill>
                <a:srgbClr val="44D4D8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683027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11683" y="709374"/>
            <a:ext cx="4870243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600" dirty="0">
                <a:ln w="9525">
                  <a:solidFill>
                    <a:schemeClr val="tx1"/>
                  </a:solidFill>
                </a:ln>
                <a:solidFill>
                  <a:srgbClr val="44D4D8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[</a:t>
            </a:r>
            <a:r>
              <a:rPr lang="ko-KR" altLang="en-US" sz="5600" dirty="0">
                <a:ln w="9525">
                  <a:solidFill>
                    <a:schemeClr val="tx1"/>
                  </a:solidFill>
                </a:ln>
                <a:solidFill>
                  <a:srgbClr val="44D4D8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감정지수분석</a:t>
            </a:r>
            <a:r>
              <a:rPr lang="en-US" altLang="ko-KR" sz="5600" dirty="0">
                <a:ln w="9525">
                  <a:solidFill>
                    <a:schemeClr val="tx1"/>
                  </a:solidFill>
                </a:ln>
                <a:solidFill>
                  <a:srgbClr val="44D4D8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]</a:t>
            </a:r>
          </a:p>
          <a:p>
            <a:pPr algn="ctr"/>
            <a:r>
              <a:rPr lang="ko-KR" altLang="en-US" sz="4800" dirty="0">
                <a:ln w="19050">
                  <a:noFill/>
                </a:ln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현대차의 </a:t>
            </a:r>
            <a:r>
              <a:rPr lang="ko-KR" altLang="en-US" sz="4800" dirty="0" err="1">
                <a:ln w="19050">
                  <a:noFill/>
                </a:ln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신뢰점수</a:t>
            </a:r>
            <a:endParaRPr lang="en-US" altLang="ko-KR" sz="4800" dirty="0">
              <a:ln w="19050">
                <a:noFill/>
              </a:ln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-774700" y="-435769"/>
            <a:ext cx="13741400" cy="7729538"/>
          </a:xfrm>
          <a:custGeom>
            <a:avLst/>
            <a:gdLst>
              <a:gd name="connsiteX0" fmla="*/ 930705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9519208 w 12192000"/>
              <a:gd name="connsiteY3" fmla="*/ 6858000 h 6858000"/>
              <a:gd name="connsiteX4" fmla="*/ 9538898 w 12192000"/>
              <a:gd name="connsiteY4" fmla="*/ 6837348 h 6858000"/>
              <a:gd name="connsiteX5" fmla="*/ 10814050 w 12192000"/>
              <a:gd name="connsiteY5" fmla="*/ 3536950 h 6858000"/>
              <a:gd name="connsiteX6" fmla="*/ 9376369 w 12192000"/>
              <a:gd name="connsiteY6" fmla="*/ 66081 h 6858000"/>
              <a:gd name="connsiteX7" fmla="*/ 0 w 12192000"/>
              <a:gd name="connsiteY7" fmla="*/ 0 h 6858000"/>
              <a:gd name="connsiteX8" fmla="*/ 2503942 w 12192000"/>
              <a:gd name="connsiteY8" fmla="*/ 0 h 6858000"/>
              <a:gd name="connsiteX9" fmla="*/ 2434631 w 12192000"/>
              <a:gd name="connsiteY9" fmla="*/ 66081 h 6858000"/>
              <a:gd name="connsiteX10" fmla="*/ 996950 w 12192000"/>
              <a:gd name="connsiteY10" fmla="*/ 3536950 h 6858000"/>
              <a:gd name="connsiteX11" fmla="*/ 2272103 w 12192000"/>
              <a:gd name="connsiteY11" fmla="*/ 6837348 h 6858000"/>
              <a:gd name="connsiteX12" fmla="*/ 2291793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9307059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19208" y="6858000"/>
                </a:lnTo>
                <a:lnTo>
                  <a:pt x="9538898" y="6837348"/>
                </a:lnTo>
                <a:cubicBezTo>
                  <a:pt x="10331172" y="5965653"/>
                  <a:pt x="10814050" y="4807693"/>
                  <a:pt x="10814050" y="3536950"/>
                </a:cubicBezTo>
                <a:cubicBezTo>
                  <a:pt x="10814050" y="2181492"/>
                  <a:pt x="10264642" y="954354"/>
                  <a:pt x="9376369" y="66081"/>
                </a:cubicBezTo>
                <a:close/>
                <a:moveTo>
                  <a:pt x="0" y="0"/>
                </a:moveTo>
                <a:lnTo>
                  <a:pt x="2503942" y="0"/>
                </a:lnTo>
                <a:lnTo>
                  <a:pt x="2434631" y="66081"/>
                </a:lnTo>
                <a:cubicBezTo>
                  <a:pt x="1546359" y="954354"/>
                  <a:pt x="996950" y="2181492"/>
                  <a:pt x="996950" y="3536950"/>
                </a:cubicBezTo>
                <a:cubicBezTo>
                  <a:pt x="996950" y="4807693"/>
                  <a:pt x="1479829" y="5965653"/>
                  <a:pt x="2272103" y="6837348"/>
                </a:cubicBezTo>
                <a:lnTo>
                  <a:pt x="2291793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  <a:ln cmpd="dbl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69950" y="7772400"/>
            <a:ext cx="1045210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: 14-18</a:t>
            </a:r>
            <a:r>
              <a:rPr lang="ko-KR" altLang="en-US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년도 현대차 판매량과 소비자 </a:t>
            </a:r>
            <a:r>
              <a:rPr lang="ko-KR" altLang="en-US" sz="3200" dirty="0" err="1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감정지수의</a:t>
            </a:r>
            <a:r>
              <a:rPr lang="ko-KR" altLang="en-US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 </a:t>
            </a:r>
            <a:r>
              <a:rPr lang="ko-KR" altLang="en-US" sz="3200" dirty="0" err="1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하락양상은</a:t>
            </a:r>
            <a:r>
              <a:rPr lang="ko-KR" altLang="en-US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 단순히 우연성에 결부된 채 섣불리 결론을 내리면 안된다</a:t>
            </a:r>
            <a:r>
              <a:rPr lang="en-US" altLang="ko-KR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어떤 물건에 대한 사람의 감정은 품질의 만족에 따라 달라진다</a:t>
            </a:r>
            <a:r>
              <a:rPr lang="en-US" altLang="ko-KR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. </a:t>
            </a:r>
            <a:r>
              <a:rPr lang="ko-KR" altLang="en-US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이러한 만족 욕구가 충족되지 못할 때 부정적인 감정이 발생하고 이는 곧 물건에 대한 불만으로 나타나며</a:t>
            </a:r>
            <a:r>
              <a:rPr lang="en-US" altLang="ko-KR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, </a:t>
            </a:r>
            <a:r>
              <a:rPr lang="ko-KR" altLang="en-US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불만은 해당 물건의 공급처인 기업에 대한 신뢰의 하락을 의미한다</a:t>
            </a:r>
            <a:r>
              <a:rPr lang="en-US" altLang="ko-KR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. </a:t>
            </a:r>
            <a:r>
              <a:rPr lang="ko-KR" altLang="en-US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신뢰를 잃은 기업의 물건은 자연스럽게 수요가 줄어들 것이며 이는 판매량에 직접적인 영향으로 다가온다</a:t>
            </a:r>
            <a:r>
              <a:rPr lang="en-US" altLang="ko-KR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. </a:t>
            </a:r>
            <a:r>
              <a:rPr lang="ko-KR" altLang="en-US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즉</a:t>
            </a:r>
            <a:r>
              <a:rPr lang="en-US" altLang="ko-KR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, </a:t>
            </a:r>
            <a:r>
              <a:rPr lang="ko-KR" altLang="en-US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소비자의 감정이 기업의 판매량을 예측가능 하게 만드는 척도가 될 수 있다는 가능성을 제시한다</a:t>
            </a:r>
            <a:r>
              <a:rPr lang="en-US" altLang="ko-KR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.</a:t>
            </a:r>
            <a:r>
              <a:rPr lang="ko-KR" altLang="en-US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 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4822671"/>
              </p:ext>
            </p:extLst>
          </p:nvPr>
        </p:nvGraphicFramePr>
        <p:xfrm>
          <a:off x="1311683" y="3025081"/>
          <a:ext cx="9227982" cy="26469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2077">
                  <a:extLst>
                    <a:ext uri="{9D8B030D-6E8A-4147-A177-3AD203B41FA5}">
                      <a16:colId xmlns:a16="http://schemas.microsoft.com/office/drawing/2014/main" val="1361064398"/>
                    </a:ext>
                  </a:extLst>
                </a:gridCol>
                <a:gridCol w="1341120">
                  <a:extLst>
                    <a:ext uri="{9D8B030D-6E8A-4147-A177-3AD203B41FA5}">
                      <a16:colId xmlns:a16="http://schemas.microsoft.com/office/drawing/2014/main" val="3247080278"/>
                    </a:ext>
                  </a:extLst>
                </a:gridCol>
                <a:gridCol w="1414272">
                  <a:extLst>
                    <a:ext uri="{9D8B030D-6E8A-4147-A177-3AD203B41FA5}">
                      <a16:colId xmlns:a16="http://schemas.microsoft.com/office/drawing/2014/main" val="3472623600"/>
                    </a:ext>
                  </a:extLst>
                </a:gridCol>
                <a:gridCol w="1536192">
                  <a:extLst>
                    <a:ext uri="{9D8B030D-6E8A-4147-A177-3AD203B41FA5}">
                      <a16:colId xmlns:a16="http://schemas.microsoft.com/office/drawing/2014/main" val="2908236236"/>
                    </a:ext>
                  </a:extLst>
                </a:gridCol>
                <a:gridCol w="1499616">
                  <a:extLst>
                    <a:ext uri="{9D8B030D-6E8A-4147-A177-3AD203B41FA5}">
                      <a16:colId xmlns:a16="http://schemas.microsoft.com/office/drawing/2014/main" val="2061993480"/>
                    </a:ext>
                  </a:extLst>
                </a:gridCol>
                <a:gridCol w="1334705">
                  <a:extLst>
                    <a:ext uri="{9D8B030D-6E8A-4147-A177-3AD203B41FA5}">
                      <a16:colId xmlns:a16="http://schemas.microsoft.com/office/drawing/2014/main" val="128012994"/>
                    </a:ext>
                  </a:extLst>
                </a:gridCol>
              </a:tblGrid>
              <a:tr h="812833"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latin typeface="Tmon몬소리OTF Black" panose="02000A03000000000000" pitchFamily="50" charset="-127"/>
                        <a:ea typeface="Tmon몬소리OTF Black" panose="02000A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Tmon몬소리OTF Black" panose="02000A03000000000000" pitchFamily="50" charset="-127"/>
                          <a:ea typeface="Tmon몬소리OTF Black" panose="02000A03000000000000" pitchFamily="50" charset="-127"/>
                        </a:rPr>
                        <a:t>2014</a:t>
                      </a:r>
                      <a:endParaRPr lang="ko-KR" altLang="en-US" sz="2800" dirty="0">
                        <a:latin typeface="Tmon몬소리OTF Black" panose="02000A03000000000000" pitchFamily="50" charset="-127"/>
                        <a:ea typeface="Tmon몬소리OTF Black" panose="02000A03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Tmon몬소리OTF Black" panose="02000A03000000000000" pitchFamily="50" charset="-127"/>
                          <a:ea typeface="Tmon몬소리OTF Black" panose="02000A03000000000000" pitchFamily="50" charset="-127"/>
                        </a:rPr>
                        <a:t>2015</a:t>
                      </a:r>
                      <a:endParaRPr lang="ko-KR" altLang="en-US" sz="2800" dirty="0">
                        <a:latin typeface="Tmon몬소리OTF Black" panose="02000A03000000000000" pitchFamily="50" charset="-127"/>
                        <a:ea typeface="Tmon몬소리OTF Black" panose="02000A03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Tmon몬소리OTF Black" panose="02000A03000000000000" pitchFamily="50" charset="-127"/>
                          <a:ea typeface="Tmon몬소리OTF Black" panose="02000A03000000000000" pitchFamily="50" charset="-127"/>
                        </a:rPr>
                        <a:t>2016</a:t>
                      </a:r>
                      <a:endParaRPr lang="ko-KR" altLang="en-US" sz="2800" dirty="0">
                        <a:latin typeface="Tmon몬소리OTF Black" panose="02000A03000000000000" pitchFamily="50" charset="-127"/>
                        <a:ea typeface="Tmon몬소리OTF Black" panose="02000A03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Tmon몬소리OTF Black" panose="02000A03000000000000" pitchFamily="50" charset="-127"/>
                          <a:ea typeface="Tmon몬소리OTF Black" panose="02000A03000000000000" pitchFamily="50" charset="-127"/>
                        </a:rPr>
                        <a:t>2017</a:t>
                      </a:r>
                      <a:endParaRPr lang="ko-KR" altLang="en-US" sz="2800" dirty="0">
                        <a:latin typeface="Tmon몬소리OTF Black" panose="02000A03000000000000" pitchFamily="50" charset="-127"/>
                        <a:ea typeface="Tmon몬소리OTF Black" panose="02000A03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Tmon몬소리OTF Black" panose="02000A03000000000000" pitchFamily="50" charset="-127"/>
                          <a:ea typeface="Tmon몬소리OTF Black" panose="02000A03000000000000" pitchFamily="50" charset="-127"/>
                        </a:rPr>
                        <a:t>2018</a:t>
                      </a:r>
                      <a:endParaRPr lang="ko-KR" altLang="en-US" sz="2800" dirty="0">
                        <a:latin typeface="Tmon몬소리OTF Black" panose="02000A03000000000000" pitchFamily="50" charset="-127"/>
                        <a:ea typeface="Tmon몬소리OTF Black" panose="02000A03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29548"/>
                  </a:ext>
                </a:extLst>
              </a:tr>
              <a:tr h="8891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Tmon몬소리OTF Black" panose="02000A03000000000000" pitchFamily="50" charset="-127"/>
                          <a:ea typeface="Tmon몬소리OTF Black" panose="02000A03000000000000" pitchFamily="50" charset="-127"/>
                        </a:rPr>
                        <a:t>현대차 </a:t>
                      </a:r>
                      <a:endParaRPr lang="en-US" altLang="ko-KR" sz="2800" dirty="0">
                        <a:latin typeface="Tmon몬소리OTF Black" panose="02000A03000000000000" pitchFamily="50" charset="-127"/>
                        <a:ea typeface="Tmon몬소리OTF Black" panose="02000A03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2800" dirty="0" err="1">
                          <a:latin typeface="Tmon몬소리OTF Black" panose="02000A03000000000000" pitchFamily="50" charset="-127"/>
                          <a:ea typeface="Tmon몬소리OTF Black" panose="02000A03000000000000" pitchFamily="50" charset="-127"/>
                        </a:rPr>
                        <a:t>신뢰점수</a:t>
                      </a:r>
                      <a:endParaRPr lang="en-US" altLang="ko-KR" sz="2800" dirty="0">
                        <a:latin typeface="Tmon몬소리OTF Black" panose="02000A03000000000000" pitchFamily="50" charset="-127"/>
                        <a:ea typeface="Tmon몬소리OTF Black" panose="02000A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44D4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Tmon몬소리OTF Black" panose="02000A03000000000000" pitchFamily="50" charset="-127"/>
                          <a:ea typeface="Tmon몬소리OTF Black" panose="02000A03000000000000" pitchFamily="50" charset="-127"/>
                        </a:rPr>
                        <a:t>0.344</a:t>
                      </a:r>
                      <a:endParaRPr lang="ko-KR" altLang="en-US" sz="2800" dirty="0">
                        <a:latin typeface="Tmon몬소리OTF Black" panose="02000A03000000000000" pitchFamily="50" charset="-127"/>
                        <a:ea typeface="Tmon몬소리OTF Black" panose="02000A03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Tmon몬소리OTF Black" panose="02000A03000000000000" pitchFamily="50" charset="-127"/>
                          <a:ea typeface="Tmon몬소리OTF Black" panose="02000A03000000000000" pitchFamily="50" charset="-127"/>
                        </a:rPr>
                        <a:t>0.193</a:t>
                      </a:r>
                      <a:endParaRPr lang="ko-KR" altLang="en-US" sz="2800" dirty="0">
                        <a:latin typeface="Tmon몬소리OTF Black" panose="02000A03000000000000" pitchFamily="50" charset="-127"/>
                        <a:ea typeface="Tmon몬소리OTF Black" panose="02000A03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rgbClr val="C00000"/>
                          </a:solidFill>
                          <a:latin typeface="Tmon몬소리OTF Black" panose="02000A03000000000000" pitchFamily="50" charset="-127"/>
                          <a:ea typeface="Tmon몬소리OTF Black" panose="02000A03000000000000" pitchFamily="50" charset="-127"/>
                        </a:rPr>
                        <a:t>-0.064</a:t>
                      </a:r>
                      <a:endParaRPr lang="ko-KR" altLang="en-US" sz="2800" dirty="0">
                        <a:solidFill>
                          <a:srgbClr val="C00000"/>
                        </a:solidFill>
                        <a:latin typeface="Tmon몬소리OTF Black" panose="02000A03000000000000" pitchFamily="50" charset="-127"/>
                        <a:ea typeface="Tmon몬소리OTF Black" panose="02000A03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rgbClr val="C00000"/>
                          </a:solidFill>
                          <a:latin typeface="Tmon몬소리OTF Black" panose="02000A03000000000000" pitchFamily="50" charset="-127"/>
                          <a:ea typeface="Tmon몬소리OTF Black" panose="02000A03000000000000" pitchFamily="50" charset="-127"/>
                        </a:rPr>
                        <a:t>-0.11</a:t>
                      </a:r>
                      <a:endParaRPr lang="ko-KR" altLang="en-US" sz="2800" dirty="0">
                        <a:solidFill>
                          <a:srgbClr val="C00000"/>
                        </a:solidFill>
                        <a:latin typeface="Tmon몬소리OTF Black" panose="02000A03000000000000" pitchFamily="50" charset="-127"/>
                        <a:ea typeface="Tmon몬소리OTF Black" panose="02000A03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rgbClr val="C00000"/>
                          </a:solidFill>
                          <a:latin typeface="Tmon몬소리OTF Black" panose="02000A03000000000000" pitchFamily="50" charset="-127"/>
                          <a:ea typeface="Tmon몬소리OTF Black" panose="02000A03000000000000" pitchFamily="50" charset="-127"/>
                        </a:rPr>
                        <a:t>-0.2</a:t>
                      </a:r>
                      <a:endParaRPr lang="ko-KR" altLang="en-US" sz="2800" dirty="0">
                        <a:solidFill>
                          <a:srgbClr val="C00000"/>
                        </a:solidFill>
                        <a:latin typeface="Tmon몬소리OTF Black" panose="02000A03000000000000" pitchFamily="50" charset="-127"/>
                        <a:ea typeface="Tmon몬소리OTF Black" panose="02000A03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3464270"/>
                  </a:ext>
                </a:extLst>
              </a:tr>
              <a:tr h="889192"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latin typeface="Tmon몬소리OTF Black" panose="02000A03000000000000" pitchFamily="50" charset="-127"/>
                        <a:ea typeface="Tmon몬소리OTF Black" panose="02000A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latin typeface="Tmon몬소리OTF Black" panose="02000A03000000000000" pitchFamily="50" charset="-127"/>
                        <a:ea typeface="Tmon몬소리OTF Black" panose="02000A03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rgbClr val="C00000"/>
                        </a:solidFill>
                        <a:latin typeface="Tmon몬소리OTF Black" panose="02000A03000000000000" pitchFamily="50" charset="-127"/>
                        <a:ea typeface="Tmon몬소리OTF Black" panose="02000A03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rgbClr val="C00000"/>
                        </a:solidFill>
                        <a:latin typeface="Tmon몬소리OTF Black" panose="02000A03000000000000" pitchFamily="50" charset="-127"/>
                        <a:ea typeface="Tmon몬소리OTF Black" panose="02000A03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rgbClr val="C00000"/>
                        </a:solidFill>
                        <a:latin typeface="Tmon몬소리OTF Black" panose="02000A03000000000000" pitchFamily="50" charset="-127"/>
                        <a:ea typeface="Tmon몬소리OTF Black" panose="02000A03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solidFill>
                          <a:srgbClr val="C00000"/>
                        </a:solidFill>
                        <a:latin typeface="Tmon몬소리OTF Black" panose="02000A03000000000000" pitchFamily="50" charset="-127"/>
                        <a:ea typeface="Tmon몬소리OTF Black" panose="02000A03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8020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0437672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FAD111-58C4-43B3-8B47-0AE9F77C42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16130" y="205899"/>
            <a:ext cx="7015372" cy="535781"/>
          </a:xfrm>
        </p:spPr>
        <p:txBody>
          <a:bodyPr>
            <a:noAutofit/>
          </a:bodyPr>
          <a:lstStyle/>
          <a:p>
            <a:r>
              <a:rPr lang="ko-KR" altLang="en-US" sz="28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연도별 현대차 판매량</a:t>
            </a:r>
            <a:r>
              <a:rPr lang="en-US" altLang="ko-KR" sz="28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</a:t>
            </a:r>
            <a:r>
              <a:rPr lang="ko-KR" altLang="en-US" sz="28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2800" dirty="0" err="1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버즈량</a:t>
            </a:r>
            <a:r>
              <a:rPr lang="ko-KR" altLang="en-US" sz="28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및 </a:t>
            </a:r>
            <a:r>
              <a:rPr lang="ko-KR" altLang="en-US" sz="2800" dirty="0" err="1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유저수</a:t>
            </a:r>
            <a:r>
              <a:rPr lang="ko-KR" altLang="en-US" sz="28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비교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C1E0A83-B9E4-4122-A4B6-DFD90A37A021}"/>
              </a:ext>
            </a:extLst>
          </p:cNvPr>
          <p:cNvGrpSpPr/>
          <p:nvPr/>
        </p:nvGrpSpPr>
        <p:grpSpPr>
          <a:xfrm>
            <a:off x="447870" y="835305"/>
            <a:ext cx="10664889" cy="5329244"/>
            <a:chOff x="1025206" y="726462"/>
            <a:chExt cx="9443181" cy="620567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A0E6AFA-2FD7-403A-B198-B3F11FEFF7E0}"/>
                </a:ext>
              </a:extLst>
            </p:cNvPr>
            <p:cNvGrpSpPr/>
            <p:nvPr/>
          </p:nvGrpSpPr>
          <p:grpSpPr>
            <a:xfrm>
              <a:off x="1025206" y="726462"/>
              <a:ext cx="9443181" cy="6205675"/>
              <a:chOff x="454445" y="685310"/>
              <a:chExt cx="9443181" cy="6205675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C30B033D-FCF9-4EF8-9D59-D76C68F9980A}"/>
                  </a:ext>
                </a:extLst>
              </p:cNvPr>
              <p:cNvGrpSpPr/>
              <p:nvPr/>
            </p:nvGrpSpPr>
            <p:grpSpPr>
              <a:xfrm>
                <a:off x="454445" y="685310"/>
                <a:ext cx="9443181" cy="6205675"/>
                <a:chOff x="454445" y="685310"/>
                <a:chExt cx="9443181" cy="6205675"/>
              </a:xfrm>
            </p:grpSpPr>
            <p:sp>
              <p:nvSpPr>
                <p:cNvPr id="66" name="부제목 2">
                  <a:extLst>
                    <a:ext uri="{FF2B5EF4-FFF2-40B4-BE49-F238E27FC236}">
                      <a16:creationId xmlns:a16="http://schemas.microsoft.com/office/drawing/2014/main" id="{F4DF9198-2943-45C7-92D3-CB6720B73BC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07039" y="6293279"/>
                  <a:ext cx="1007706" cy="588235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ctr" defTabSz="914400" rtl="0" eaLnBrk="1" latinLnBrk="1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600" dirty="0">
                      <a:latin typeface="Tmon몬소리 Black" panose="02000A03000000000000" pitchFamily="2" charset="-127"/>
                      <a:ea typeface="Tmon몬소리 Black" panose="02000A03000000000000" pitchFamily="2" charset="-127"/>
                    </a:rPr>
                    <a:t>2014</a:t>
                  </a:r>
                  <a:endParaRPr lang="ko-KR" altLang="en-US" sz="1600" dirty="0">
                    <a:latin typeface="Tmon몬소리 Black" panose="02000A03000000000000" pitchFamily="2" charset="-127"/>
                    <a:ea typeface="Tmon몬소리 Black" panose="02000A03000000000000" pitchFamily="2" charset="-127"/>
                  </a:endParaRPr>
                </a:p>
              </p:txBody>
            </p:sp>
            <p:sp>
              <p:nvSpPr>
                <p:cNvPr id="67" name="부제목 2">
                  <a:extLst>
                    <a:ext uri="{FF2B5EF4-FFF2-40B4-BE49-F238E27FC236}">
                      <a16:creationId xmlns:a16="http://schemas.microsoft.com/office/drawing/2014/main" id="{BEA1DB06-C976-4660-9A91-138E5E569AB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127760" y="6299888"/>
                  <a:ext cx="1007706" cy="588235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ctr" defTabSz="914400" rtl="0" eaLnBrk="1" latinLnBrk="1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600" dirty="0">
                      <a:latin typeface="Tmon몬소리 Black" panose="02000A03000000000000" pitchFamily="2" charset="-127"/>
                      <a:ea typeface="Tmon몬소리 Black" panose="02000A03000000000000" pitchFamily="2" charset="-127"/>
                    </a:rPr>
                    <a:t>2015</a:t>
                  </a:r>
                  <a:endParaRPr lang="ko-KR" altLang="en-US" sz="1600" dirty="0">
                    <a:latin typeface="Tmon몬소리 Black" panose="02000A03000000000000" pitchFamily="2" charset="-127"/>
                    <a:ea typeface="Tmon몬소리 Black" panose="02000A03000000000000" pitchFamily="2" charset="-127"/>
                  </a:endParaRPr>
                </a:p>
              </p:txBody>
            </p:sp>
            <p:sp>
              <p:nvSpPr>
                <p:cNvPr id="68" name="부제목 2">
                  <a:extLst>
                    <a:ext uri="{FF2B5EF4-FFF2-40B4-BE49-F238E27FC236}">
                      <a16:creationId xmlns:a16="http://schemas.microsoft.com/office/drawing/2014/main" id="{20E475DF-CA2B-4B62-80EA-0A65C811929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048481" y="6287555"/>
                  <a:ext cx="1007706" cy="588235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ctr" defTabSz="914400" rtl="0" eaLnBrk="1" latinLnBrk="1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600" dirty="0">
                      <a:latin typeface="Tmon몬소리 Black" panose="02000A03000000000000" pitchFamily="2" charset="-127"/>
                      <a:ea typeface="Tmon몬소리 Black" panose="02000A03000000000000" pitchFamily="2" charset="-127"/>
                    </a:rPr>
                    <a:t>2016</a:t>
                  </a:r>
                  <a:endParaRPr lang="ko-KR" altLang="en-US" sz="1600" dirty="0">
                    <a:latin typeface="Tmon몬소리 Black" panose="02000A03000000000000" pitchFamily="2" charset="-127"/>
                    <a:ea typeface="Tmon몬소리 Black" panose="02000A03000000000000" pitchFamily="2" charset="-127"/>
                  </a:endParaRPr>
                </a:p>
              </p:txBody>
            </p:sp>
            <p:sp>
              <p:nvSpPr>
                <p:cNvPr id="69" name="부제목 2">
                  <a:extLst>
                    <a:ext uri="{FF2B5EF4-FFF2-40B4-BE49-F238E27FC236}">
                      <a16:creationId xmlns:a16="http://schemas.microsoft.com/office/drawing/2014/main" id="{8BB6DC4F-3882-4AB3-AA90-FDF847441FD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959871" y="6302750"/>
                  <a:ext cx="1007706" cy="588235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ctr" defTabSz="914400" rtl="0" eaLnBrk="1" latinLnBrk="1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600" dirty="0">
                      <a:latin typeface="Tmon몬소리 Black" panose="02000A03000000000000" pitchFamily="2" charset="-127"/>
                      <a:ea typeface="Tmon몬소리 Black" panose="02000A03000000000000" pitchFamily="2" charset="-127"/>
                    </a:rPr>
                    <a:t>2017</a:t>
                  </a:r>
                  <a:endParaRPr lang="ko-KR" altLang="en-US" sz="1600" dirty="0">
                    <a:latin typeface="Tmon몬소리 Black" panose="02000A03000000000000" pitchFamily="2" charset="-127"/>
                    <a:ea typeface="Tmon몬소리 Black" panose="02000A03000000000000" pitchFamily="2" charset="-127"/>
                  </a:endParaRPr>
                </a:p>
              </p:txBody>
            </p:sp>
            <p:sp>
              <p:nvSpPr>
                <p:cNvPr id="70" name="부제목 2">
                  <a:extLst>
                    <a:ext uri="{FF2B5EF4-FFF2-40B4-BE49-F238E27FC236}">
                      <a16:creationId xmlns:a16="http://schemas.microsoft.com/office/drawing/2014/main" id="{69E35E45-AA25-472F-B080-E3731615B2A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889920" y="6293279"/>
                  <a:ext cx="1007706" cy="588235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ctr" defTabSz="914400" rtl="0" eaLnBrk="1" latinLnBrk="1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600" dirty="0">
                      <a:latin typeface="Tmon몬소리 Black" panose="02000A03000000000000" pitchFamily="2" charset="-127"/>
                      <a:ea typeface="Tmon몬소리 Black" panose="02000A03000000000000" pitchFamily="2" charset="-127"/>
                    </a:rPr>
                    <a:t>2018</a:t>
                  </a:r>
                  <a:endParaRPr lang="ko-KR" altLang="en-US" sz="1600" dirty="0">
                    <a:latin typeface="Tmon몬소리 Black" panose="02000A03000000000000" pitchFamily="2" charset="-127"/>
                    <a:ea typeface="Tmon몬소리 Black" panose="02000A03000000000000" pitchFamily="2" charset="-127"/>
                  </a:endParaRPr>
                </a:p>
              </p:txBody>
            </p:sp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A69559B6-710B-4BFF-A2D8-DDA8BF83CCBA}"/>
                    </a:ext>
                  </a:extLst>
                </p:cNvPr>
                <p:cNvGrpSpPr/>
                <p:nvPr/>
              </p:nvGrpSpPr>
              <p:grpSpPr>
                <a:xfrm>
                  <a:off x="454445" y="685310"/>
                  <a:ext cx="9368535" cy="5607969"/>
                  <a:chOff x="454445" y="685310"/>
                  <a:chExt cx="9368535" cy="5607969"/>
                </a:xfrm>
              </p:grpSpPr>
              <p:pic>
                <p:nvPicPr>
                  <p:cNvPr id="4" name="그림 3" descr="텍스트, 지도, 하늘이(가) 표시된 사진&#10;&#10;자동 생성된 설명">
                    <a:extLst>
                      <a:ext uri="{FF2B5EF4-FFF2-40B4-BE49-F238E27FC236}">
                        <a16:creationId xmlns:a16="http://schemas.microsoft.com/office/drawing/2014/main" id="{2B3AAAD2-DE90-4808-A4AF-86C7230702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588" r="-1" b="4669"/>
                  <a:stretch/>
                </p:blipFill>
                <p:spPr>
                  <a:xfrm>
                    <a:off x="1314485" y="716994"/>
                    <a:ext cx="8508495" cy="5576285"/>
                  </a:xfrm>
                  <a:prstGeom prst="rect">
                    <a:avLst/>
                  </a:prstGeom>
                </p:spPr>
              </p:pic>
              <p:grpSp>
                <p:nvGrpSpPr>
                  <p:cNvPr id="6" name="그룹 5">
                    <a:extLst>
                      <a:ext uri="{FF2B5EF4-FFF2-40B4-BE49-F238E27FC236}">
                        <a16:creationId xmlns:a16="http://schemas.microsoft.com/office/drawing/2014/main" id="{B1ACCD35-D522-4950-AFF0-B9E2F5DBCA65}"/>
                      </a:ext>
                    </a:extLst>
                  </p:cNvPr>
                  <p:cNvGrpSpPr/>
                  <p:nvPr/>
                </p:nvGrpSpPr>
                <p:grpSpPr>
                  <a:xfrm>
                    <a:off x="454445" y="685310"/>
                    <a:ext cx="1020484" cy="5115877"/>
                    <a:chOff x="213470" y="660197"/>
                    <a:chExt cx="1020484" cy="5115877"/>
                  </a:xfrm>
                </p:grpSpPr>
                <p:sp>
                  <p:nvSpPr>
                    <p:cNvPr id="71" name="부제목 2">
                      <a:extLst>
                        <a:ext uri="{FF2B5EF4-FFF2-40B4-BE49-F238E27FC236}">
                          <a16:creationId xmlns:a16="http://schemas.microsoft.com/office/drawing/2014/main" id="{085E783B-7C22-4657-91DB-AFE2DDAE6039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226248" y="660197"/>
                      <a:ext cx="1007706" cy="588235"/>
                    </a:xfrm>
                    <a:prstGeom prst="rect">
                      <a:avLst/>
                    </a:prstGeom>
                  </p:spPr>
                  <p:txBody>
                    <a:bodyPr vert="horz" lIns="91440" tIns="45720" rIns="91440" bIns="45720" rtlCol="0">
                      <a:normAutofit/>
                    </a:bodyPr>
                    <a:lstStyle>
                      <a:lvl1pPr marL="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None/>
                        <a:defRPr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US" altLang="ko-KR" sz="1600" dirty="0"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8</a:t>
                      </a:r>
                      <a:endParaRPr lang="ko-KR" altLang="en-US" sz="1600" dirty="0">
                        <a:latin typeface="Tmon몬소리 Black" panose="02000A03000000000000" pitchFamily="2" charset="-127"/>
                        <a:ea typeface="Tmon몬소리 Black" panose="02000A03000000000000" pitchFamily="2" charset="-127"/>
                      </a:endParaRPr>
                    </a:p>
                  </p:txBody>
                </p:sp>
                <p:sp>
                  <p:nvSpPr>
                    <p:cNvPr id="72" name="부제목 2">
                      <a:extLst>
                        <a:ext uri="{FF2B5EF4-FFF2-40B4-BE49-F238E27FC236}">
                          <a16:creationId xmlns:a16="http://schemas.microsoft.com/office/drawing/2014/main" id="{4C283AD5-C884-43C5-81BF-02DDEF6EBC7E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226248" y="1613643"/>
                      <a:ext cx="1007706" cy="367929"/>
                    </a:xfrm>
                    <a:prstGeom prst="rect">
                      <a:avLst/>
                    </a:prstGeom>
                  </p:spPr>
                  <p:txBody>
                    <a:bodyPr vert="horz" lIns="91440" tIns="45720" rIns="91440" bIns="45720" rtlCol="0">
                      <a:normAutofit lnSpcReduction="10000"/>
                    </a:bodyPr>
                    <a:lstStyle>
                      <a:lvl1pPr marL="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None/>
                        <a:defRPr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US" altLang="ko-KR" sz="1600" dirty="0"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7</a:t>
                      </a:r>
                      <a:endParaRPr lang="ko-KR" altLang="en-US" sz="1600" dirty="0">
                        <a:latin typeface="Tmon몬소리 Black" panose="02000A03000000000000" pitchFamily="2" charset="-127"/>
                        <a:ea typeface="Tmon몬소리 Black" panose="02000A03000000000000" pitchFamily="2" charset="-127"/>
                      </a:endParaRPr>
                    </a:p>
                  </p:txBody>
                </p:sp>
                <p:sp>
                  <p:nvSpPr>
                    <p:cNvPr id="73" name="부제목 2">
                      <a:extLst>
                        <a:ext uri="{FF2B5EF4-FFF2-40B4-BE49-F238E27FC236}">
                          <a16:creationId xmlns:a16="http://schemas.microsoft.com/office/drawing/2014/main" id="{AFCDE36D-3B26-4FB8-A737-31B2AA1D6C75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226248" y="3492392"/>
                      <a:ext cx="1007706" cy="367929"/>
                    </a:xfrm>
                    <a:prstGeom prst="rect">
                      <a:avLst/>
                    </a:prstGeom>
                  </p:spPr>
                  <p:txBody>
                    <a:bodyPr vert="horz" lIns="91440" tIns="45720" rIns="91440" bIns="45720" rtlCol="0">
                      <a:normAutofit lnSpcReduction="10000"/>
                    </a:bodyPr>
                    <a:lstStyle>
                      <a:lvl1pPr marL="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None/>
                        <a:defRPr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US" altLang="ko-KR" sz="1600" dirty="0"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5</a:t>
                      </a:r>
                      <a:endParaRPr lang="ko-KR" altLang="en-US" sz="1600" dirty="0">
                        <a:latin typeface="Tmon몬소리 Black" panose="02000A03000000000000" pitchFamily="2" charset="-127"/>
                        <a:ea typeface="Tmon몬소리 Black" panose="02000A03000000000000" pitchFamily="2" charset="-127"/>
                      </a:endParaRPr>
                    </a:p>
                  </p:txBody>
                </p:sp>
                <p:sp>
                  <p:nvSpPr>
                    <p:cNvPr id="74" name="부제목 2">
                      <a:extLst>
                        <a:ext uri="{FF2B5EF4-FFF2-40B4-BE49-F238E27FC236}">
                          <a16:creationId xmlns:a16="http://schemas.microsoft.com/office/drawing/2014/main" id="{41CDDD67-FA1E-4F47-973B-3550B4EA9DA4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226248" y="5408145"/>
                      <a:ext cx="1007706" cy="367929"/>
                    </a:xfrm>
                    <a:prstGeom prst="rect">
                      <a:avLst/>
                    </a:prstGeom>
                  </p:spPr>
                  <p:txBody>
                    <a:bodyPr vert="horz" lIns="91440" tIns="45720" rIns="91440" bIns="45720" rtlCol="0">
                      <a:normAutofit lnSpcReduction="10000"/>
                    </a:bodyPr>
                    <a:lstStyle>
                      <a:lvl1pPr marL="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None/>
                        <a:defRPr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US" altLang="ko-KR" sz="1600" dirty="0"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3</a:t>
                      </a:r>
                      <a:endParaRPr lang="ko-KR" altLang="en-US" sz="1600" dirty="0">
                        <a:latin typeface="Tmon몬소리 Black" panose="02000A03000000000000" pitchFamily="2" charset="-127"/>
                        <a:ea typeface="Tmon몬소리 Black" panose="02000A03000000000000" pitchFamily="2" charset="-127"/>
                      </a:endParaRPr>
                    </a:p>
                  </p:txBody>
                </p:sp>
                <p:sp>
                  <p:nvSpPr>
                    <p:cNvPr id="75" name="부제목 2">
                      <a:extLst>
                        <a:ext uri="{FF2B5EF4-FFF2-40B4-BE49-F238E27FC236}">
                          <a16:creationId xmlns:a16="http://schemas.microsoft.com/office/drawing/2014/main" id="{1F7C4AFB-14E3-45D9-8F9E-93127F2953EB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226248" y="4449844"/>
                      <a:ext cx="1007706" cy="367929"/>
                    </a:xfrm>
                    <a:prstGeom prst="rect">
                      <a:avLst/>
                    </a:prstGeom>
                  </p:spPr>
                  <p:txBody>
                    <a:bodyPr vert="horz" lIns="91440" tIns="45720" rIns="91440" bIns="45720" rtlCol="0">
                      <a:normAutofit lnSpcReduction="10000"/>
                    </a:bodyPr>
                    <a:lstStyle>
                      <a:lvl1pPr marL="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None/>
                        <a:defRPr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US" altLang="ko-KR" sz="1600" dirty="0"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4</a:t>
                      </a:r>
                      <a:endParaRPr lang="ko-KR" altLang="en-US" sz="1600" dirty="0">
                        <a:latin typeface="Tmon몬소리 Black" panose="02000A03000000000000" pitchFamily="2" charset="-127"/>
                        <a:ea typeface="Tmon몬소리 Black" panose="02000A03000000000000" pitchFamily="2" charset="-127"/>
                      </a:endParaRPr>
                    </a:p>
                  </p:txBody>
                </p:sp>
                <p:sp>
                  <p:nvSpPr>
                    <p:cNvPr id="29" name="부제목 2">
                      <a:extLst>
                        <a:ext uri="{FF2B5EF4-FFF2-40B4-BE49-F238E27FC236}">
                          <a16:creationId xmlns:a16="http://schemas.microsoft.com/office/drawing/2014/main" id="{E61746B3-0335-43A3-8B45-F3F304727F48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213470" y="2510292"/>
                      <a:ext cx="1007706" cy="367929"/>
                    </a:xfrm>
                    <a:prstGeom prst="rect">
                      <a:avLst/>
                    </a:prstGeom>
                  </p:spPr>
                  <p:txBody>
                    <a:bodyPr vert="horz" lIns="91440" tIns="45720" rIns="91440" bIns="45720" rtlCol="0">
                      <a:normAutofit lnSpcReduction="10000"/>
                    </a:bodyPr>
                    <a:lstStyle>
                      <a:lvl1pPr marL="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None/>
                        <a:defRPr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US" altLang="ko-KR" sz="1600" dirty="0"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6</a:t>
                      </a:r>
                      <a:endParaRPr lang="ko-KR" altLang="en-US" sz="1600" dirty="0">
                        <a:latin typeface="Tmon몬소리 Black" panose="02000A03000000000000" pitchFamily="2" charset="-127"/>
                        <a:ea typeface="Tmon몬소리 Black" panose="02000A03000000000000" pitchFamily="2" charset="-127"/>
                      </a:endParaRPr>
                    </a:p>
                  </p:txBody>
                </p:sp>
              </p:grpSp>
            </p:grpSp>
          </p:grp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CD9FA21C-B60C-450F-9E25-B6069D811B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7264" y="5592109"/>
                <a:ext cx="8421632" cy="0"/>
              </a:xfrm>
              <a:prstGeom prst="line">
                <a:avLst/>
              </a:prstGeom>
              <a:ln w="9525">
                <a:solidFill>
                  <a:schemeClr val="bg2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5B9DCC2D-1601-4BEC-B031-5B5962DFBB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3816" y="4633808"/>
                <a:ext cx="8425080" cy="0"/>
              </a:xfrm>
              <a:prstGeom prst="line">
                <a:avLst/>
              </a:prstGeom>
              <a:ln w="9525">
                <a:solidFill>
                  <a:schemeClr val="bg2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012A0A49-9E18-4752-A3B2-E39D15C51B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3816" y="3676356"/>
                <a:ext cx="8425080" cy="0"/>
              </a:xfrm>
              <a:prstGeom prst="line">
                <a:avLst/>
              </a:prstGeom>
              <a:ln w="9525">
                <a:solidFill>
                  <a:schemeClr val="bg2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BF1A5270-1EE5-4FDB-8AE7-2B1067B7FA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36595" y="2706792"/>
                <a:ext cx="8412301" cy="0"/>
              </a:xfrm>
              <a:prstGeom prst="line">
                <a:avLst/>
              </a:prstGeom>
              <a:ln w="9525">
                <a:solidFill>
                  <a:schemeClr val="bg2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2F28958B-A540-42F4-AF9C-BD1CA63739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36595" y="1741621"/>
                <a:ext cx="8412301" cy="0"/>
              </a:xfrm>
              <a:prstGeom prst="line">
                <a:avLst/>
              </a:prstGeom>
              <a:ln w="9525">
                <a:solidFill>
                  <a:schemeClr val="bg2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EAB12B9-FEBB-4133-8FEF-848BE911CDD7}"/>
                </a:ext>
              </a:extLst>
            </p:cNvPr>
            <p:cNvGrpSpPr/>
            <p:nvPr/>
          </p:nvGrpSpPr>
          <p:grpSpPr>
            <a:xfrm>
              <a:off x="2280318" y="771105"/>
              <a:ext cx="7673841" cy="5482613"/>
              <a:chOff x="1860707" y="735936"/>
              <a:chExt cx="7516749" cy="5482613"/>
            </a:xfrm>
          </p:grpSpPr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DE8CB44B-3343-45C1-BD9C-DD9293E2C3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60707" y="735936"/>
                <a:ext cx="0" cy="5475278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12AE4A50-D370-468C-92F7-50C0E3EE2D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38649" y="743271"/>
                <a:ext cx="0" cy="5475278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4AF2A1F8-C437-4CC1-8DCC-B490A9496F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14464" y="743271"/>
                <a:ext cx="0" cy="5475278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93BBAE92-C31B-4A5B-9EA8-117D7E024F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09422" y="743271"/>
                <a:ext cx="0" cy="5475278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3D6145F3-93FE-4482-93A7-BCE2C760E4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77456" y="743271"/>
                <a:ext cx="0" cy="5475278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DF07F61-D899-40CE-8FCB-58E1E84F9DD7}"/>
              </a:ext>
            </a:extLst>
          </p:cNvPr>
          <p:cNvGrpSpPr/>
          <p:nvPr/>
        </p:nvGrpSpPr>
        <p:grpSpPr>
          <a:xfrm>
            <a:off x="2883655" y="6105664"/>
            <a:ext cx="6621624" cy="472971"/>
            <a:chOff x="2814860" y="3284375"/>
            <a:chExt cx="6634402" cy="472971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F4FF418-ED37-4DEC-9FE7-9E3CB7E4B26E}"/>
                </a:ext>
              </a:extLst>
            </p:cNvPr>
            <p:cNvSpPr/>
            <p:nvPr/>
          </p:nvSpPr>
          <p:spPr>
            <a:xfrm>
              <a:off x="2814860" y="3284375"/>
              <a:ext cx="6634402" cy="472971"/>
            </a:xfrm>
            <a:prstGeom prst="rect">
              <a:avLst/>
            </a:prstGeom>
            <a:noFill/>
            <a:ln w="571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     판매량</a:t>
              </a:r>
              <a:r>
                <a:rPr lang="en-US" altLang="ko-KR" dirty="0">
                  <a:solidFill>
                    <a:schemeClr val="tx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십 만</a:t>
              </a:r>
              <a:r>
                <a:rPr lang="en-US" altLang="ko-KR" dirty="0">
                  <a:solidFill>
                    <a:schemeClr val="tx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)                  </a:t>
              </a:r>
              <a:r>
                <a:rPr lang="ko-KR" altLang="en-US" dirty="0" err="1">
                  <a:solidFill>
                    <a:schemeClr val="tx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트윗수</a:t>
              </a:r>
              <a:r>
                <a:rPr lang="en-US" altLang="ko-KR" dirty="0">
                  <a:solidFill>
                    <a:schemeClr val="tx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천</a:t>
              </a:r>
              <a:r>
                <a:rPr lang="en-US" altLang="ko-KR" dirty="0">
                  <a:solidFill>
                    <a:schemeClr val="tx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)                    </a:t>
              </a:r>
              <a:r>
                <a:rPr lang="ko-KR" altLang="en-US" dirty="0" err="1">
                  <a:solidFill>
                    <a:schemeClr val="tx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유저수</a:t>
              </a:r>
              <a:r>
                <a:rPr lang="en-US" altLang="ko-KR" dirty="0">
                  <a:solidFill>
                    <a:schemeClr val="tx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천</a:t>
              </a:r>
              <a:r>
                <a:rPr lang="en-US" altLang="ko-KR" dirty="0">
                  <a:solidFill>
                    <a:schemeClr val="tx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)</a:t>
              </a:r>
              <a:endParaRPr lang="ko-KR" altLang="en-US" dirty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2749692F-B8D9-467A-96B4-84123BB71D11}"/>
                </a:ext>
              </a:extLst>
            </p:cNvPr>
            <p:cNvSpPr/>
            <p:nvPr/>
          </p:nvSpPr>
          <p:spPr>
            <a:xfrm>
              <a:off x="4602576" y="3452165"/>
              <a:ext cx="426982" cy="93306"/>
            </a:xfrm>
            <a:prstGeom prst="rect">
              <a:avLst/>
            </a:prstGeom>
            <a:solidFill>
              <a:srgbClr val="FF9933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0184435A-B1DD-4D08-BF66-84299B23D264}"/>
                </a:ext>
              </a:extLst>
            </p:cNvPr>
            <p:cNvSpPr/>
            <p:nvPr/>
          </p:nvSpPr>
          <p:spPr>
            <a:xfrm>
              <a:off x="6694074" y="3451045"/>
              <a:ext cx="426982" cy="9330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758C09A-9AA7-4B5E-84EC-8F8AD1C76ADB}"/>
                </a:ext>
              </a:extLst>
            </p:cNvPr>
            <p:cNvSpPr/>
            <p:nvPr/>
          </p:nvSpPr>
          <p:spPr>
            <a:xfrm>
              <a:off x="8821137" y="3446970"/>
              <a:ext cx="426982" cy="9330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612AB1EF-C250-419A-9318-A45E7F84C151}"/>
              </a:ext>
            </a:extLst>
          </p:cNvPr>
          <p:cNvSpPr/>
          <p:nvPr/>
        </p:nvSpPr>
        <p:spPr>
          <a:xfrm>
            <a:off x="1796189" y="1450538"/>
            <a:ext cx="161196" cy="16119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B7705E02-E838-48E6-AD54-E6891BC67DA8}"/>
              </a:ext>
            </a:extLst>
          </p:cNvPr>
          <p:cNvSpPr/>
          <p:nvPr/>
        </p:nvSpPr>
        <p:spPr>
          <a:xfrm>
            <a:off x="3958961" y="1145960"/>
            <a:ext cx="161196" cy="16119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1D8DC1B0-FF87-4F2C-9E58-8923E7F465AD}"/>
              </a:ext>
            </a:extLst>
          </p:cNvPr>
          <p:cNvSpPr/>
          <p:nvPr/>
        </p:nvSpPr>
        <p:spPr>
          <a:xfrm>
            <a:off x="6126374" y="1036954"/>
            <a:ext cx="161196" cy="16119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3C62093A-478F-48F1-9027-2382F597B82A}"/>
              </a:ext>
            </a:extLst>
          </p:cNvPr>
          <p:cNvSpPr/>
          <p:nvPr/>
        </p:nvSpPr>
        <p:spPr>
          <a:xfrm>
            <a:off x="8302980" y="1797636"/>
            <a:ext cx="161196" cy="16119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236E8F14-5C20-49EE-855E-CD2B5280AEDD}"/>
              </a:ext>
            </a:extLst>
          </p:cNvPr>
          <p:cNvSpPr/>
          <p:nvPr/>
        </p:nvSpPr>
        <p:spPr>
          <a:xfrm>
            <a:off x="10463122" y="2845288"/>
            <a:ext cx="161196" cy="16119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35079B5C-CFAA-4997-AD0E-D64D0D015DCC}"/>
              </a:ext>
            </a:extLst>
          </p:cNvPr>
          <p:cNvSpPr/>
          <p:nvPr/>
        </p:nvSpPr>
        <p:spPr>
          <a:xfrm>
            <a:off x="1796189" y="3087168"/>
            <a:ext cx="161196" cy="1611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E5B0B2B0-0D1E-4E35-965F-471F72295235}"/>
              </a:ext>
            </a:extLst>
          </p:cNvPr>
          <p:cNvSpPr/>
          <p:nvPr/>
        </p:nvSpPr>
        <p:spPr>
          <a:xfrm>
            <a:off x="3955485" y="2443729"/>
            <a:ext cx="161196" cy="1611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941065F-182F-4F5D-BD50-E18A2618F160}"/>
              </a:ext>
            </a:extLst>
          </p:cNvPr>
          <p:cNvSpPr/>
          <p:nvPr/>
        </p:nvSpPr>
        <p:spPr>
          <a:xfrm>
            <a:off x="6124699" y="2811475"/>
            <a:ext cx="161196" cy="1611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6E8A2035-BC20-425C-A9F8-1C3379E0D867}"/>
              </a:ext>
            </a:extLst>
          </p:cNvPr>
          <p:cNvSpPr/>
          <p:nvPr/>
        </p:nvSpPr>
        <p:spPr>
          <a:xfrm>
            <a:off x="8302980" y="3550673"/>
            <a:ext cx="161196" cy="1611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5D543A37-01B7-4B6B-9E43-5F28ACBD24DB}"/>
              </a:ext>
            </a:extLst>
          </p:cNvPr>
          <p:cNvSpPr/>
          <p:nvPr/>
        </p:nvSpPr>
        <p:spPr>
          <a:xfrm>
            <a:off x="10463122" y="4424435"/>
            <a:ext cx="161196" cy="1611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D67E01AA-6F7A-4439-BE64-D00694B61079}"/>
              </a:ext>
            </a:extLst>
          </p:cNvPr>
          <p:cNvSpPr/>
          <p:nvPr/>
        </p:nvSpPr>
        <p:spPr>
          <a:xfrm>
            <a:off x="10451405" y="5309330"/>
            <a:ext cx="161196" cy="16119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1908C6C2-EBD2-4A8E-8AC4-01772790A4E5}"/>
              </a:ext>
            </a:extLst>
          </p:cNvPr>
          <p:cNvSpPr/>
          <p:nvPr/>
        </p:nvSpPr>
        <p:spPr>
          <a:xfrm>
            <a:off x="8307304" y="4818604"/>
            <a:ext cx="161196" cy="16119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F97E3C5B-CFDE-49BC-9D1E-53B6905FAD80}"/>
              </a:ext>
            </a:extLst>
          </p:cNvPr>
          <p:cNvSpPr/>
          <p:nvPr/>
        </p:nvSpPr>
        <p:spPr>
          <a:xfrm>
            <a:off x="6117017" y="4505033"/>
            <a:ext cx="161196" cy="16119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F520DC37-5594-4FBF-81B7-39D6DBB0D5F3}"/>
              </a:ext>
            </a:extLst>
          </p:cNvPr>
          <p:cNvSpPr/>
          <p:nvPr/>
        </p:nvSpPr>
        <p:spPr>
          <a:xfrm>
            <a:off x="3949989" y="4145556"/>
            <a:ext cx="161196" cy="16119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B9965874-1604-4427-9A08-E18800B8A5EC}"/>
              </a:ext>
            </a:extLst>
          </p:cNvPr>
          <p:cNvSpPr/>
          <p:nvPr/>
        </p:nvSpPr>
        <p:spPr>
          <a:xfrm>
            <a:off x="1796189" y="4596023"/>
            <a:ext cx="161196" cy="16119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7431424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278219" y="658574"/>
            <a:ext cx="4403770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600" dirty="0">
                <a:ln w="9525">
                  <a:solidFill>
                    <a:schemeClr val="tx1"/>
                  </a:solidFill>
                </a:ln>
                <a:solidFill>
                  <a:srgbClr val="44D4D8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[</a:t>
            </a:r>
            <a:r>
              <a:rPr lang="ko-KR" altLang="en-US" sz="5600" dirty="0" err="1">
                <a:ln w="9525">
                  <a:solidFill>
                    <a:schemeClr val="tx1"/>
                  </a:solidFill>
                </a:ln>
                <a:solidFill>
                  <a:srgbClr val="44D4D8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연관어</a:t>
            </a:r>
            <a:r>
              <a:rPr lang="ko-KR" altLang="en-US" sz="5600" dirty="0">
                <a:ln w="9525">
                  <a:solidFill>
                    <a:schemeClr val="tx1"/>
                  </a:solidFill>
                </a:ln>
                <a:solidFill>
                  <a:srgbClr val="44D4D8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 분석</a:t>
            </a:r>
            <a:r>
              <a:rPr lang="en-US" altLang="ko-KR" sz="5600" dirty="0">
                <a:ln w="9525">
                  <a:solidFill>
                    <a:schemeClr val="tx1"/>
                  </a:solidFill>
                </a:ln>
                <a:solidFill>
                  <a:srgbClr val="44D4D8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] </a:t>
            </a:r>
          </a:p>
          <a:p>
            <a:pPr algn="ctr"/>
            <a:r>
              <a:rPr lang="ko-KR" altLang="en-US" sz="4800" dirty="0">
                <a:ln w="19050">
                  <a:noFill/>
                </a:ln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현대차의 문제점</a:t>
            </a:r>
            <a:endParaRPr lang="en-US" altLang="ko-KR" sz="4800" dirty="0">
              <a:ln w="19050">
                <a:noFill/>
              </a:ln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69950" y="2781300"/>
            <a:ext cx="104521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: 14-18</a:t>
            </a:r>
            <a:r>
              <a:rPr lang="ko-KR" altLang="en-US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년도 매년 </a:t>
            </a:r>
            <a:r>
              <a:rPr lang="ko-KR" altLang="en-US" sz="3200" dirty="0" err="1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부정단어에</a:t>
            </a:r>
            <a:r>
              <a:rPr lang="ko-KR" altLang="en-US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 </a:t>
            </a:r>
            <a:endParaRPr lang="en-US" altLang="ko-KR" sz="3200" dirty="0"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pPr>
              <a:lnSpc>
                <a:spcPct val="150000"/>
              </a:lnSpc>
              <a:tabLst>
                <a:tab pos="7899400" algn="l"/>
              </a:tabLst>
            </a:pPr>
            <a:r>
              <a:rPr lang="en-US" altLang="ko-KR" sz="32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Service</a:t>
            </a:r>
            <a:r>
              <a:rPr lang="ko-KR" altLang="en-US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를 중심으로</a:t>
            </a:r>
            <a:r>
              <a:rPr lang="en-US" altLang="ko-KR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 </a:t>
            </a:r>
            <a:r>
              <a:rPr lang="en-US" altLang="ko-KR" sz="32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Worst, Custom, Never, Suck </a:t>
            </a:r>
            <a:r>
              <a:rPr lang="ko-KR" altLang="en-US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등의 부정 단어가 가까이 그려진다</a:t>
            </a:r>
            <a:r>
              <a:rPr lang="en-US" altLang="ko-KR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. </a:t>
            </a:r>
            <a:r>
              <a:rPr lang="ko-KR" altLang="en-US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이를 통해 현대차의 가장 큰 단점은</a:t>
            </a:r>
            <a:r>
              <a:rPr lang="en-US" altLang="ko-KR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 </a:t>
            </a:r>
            <a:r>
              <a:rPr lang="ko-KR" altLang="en-US" sz="3200" dirty="0">
                <a:ln>
                  <a:solidFill>
                    <a:schemeClr val="tx1"/>
                  </a:solidFill>
                </a:ln>
                <a:solidFill>
                  <a:srgbClr val="FF0000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서비스</a:t>
            </a:r>
            <a:r>
              <a:rPr lang="ko-KR" altLang="en-US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에 대한 것임을 알 수 있다</a:t>
            </a:r>
            <a:r>
              <a:rPr lang="en-US" altLang="ko-KR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.</a:t>
            </a:r>
            <a:r>
              <a:rPr lang="ko-KR" altLang="en-US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 </a:t>
            </a:r>
          </a:p>
        </p:txBody>
      </p:sp>
      <p:sp>
        <p:nvSpPr>
          <p:cNvPr id="6" name="자유형 5"/>
          <p:cNvSpPr/>
          <p:nvPr/>
        </p:nvSpPr>
        <p:spPr>
          <a:xfrm>
            <a:off x="-774700" y="-435769"/>
            <a:ext cx="13741400" cy="7729538"/>
          </a:xfrm>
          <a:custGeom>
            <a:avLst/>
            <a:gdLst>
              <a:gd name="connsiteX0" fmla="*/ 930705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9519208 w 12192000"/>
              <a:gd name="connsiteY3" fmla="*/ 6858000 h 6858000"/>
              <a:gd name="connsiteX4" fmla="*/ 9538898 w 12192000"/>
              <a:gd name="connsiteY4" fmla="*/ 6837348 h 6858000"/>
              <a:gd name="connsiteX5" fmla="*/ 10814050 w 12192000"/>
              <a:gd name="connsiteY5" fmla="*/ 3536950 h 6858000"/>
              <a:gd name="connsiteX6" fmla="*/ 9376369 w 12192000"/>
              <a:gd name="connsiteY6" fmla="*/ 66081 h 6858000"/>
              <a:gd name="connsiteX7" fmla="*/ 0 w 12192000"/>
              <a:gd name="connsiteY7" fmla="*/ 0 h 6858000"/>
              <a:gd name="connsiteX8" fmla="*/ 2503942 w 12192000"/>
              <a:gd name="connsiteY8" fmla="*/ 0 h 6858000"/>
              <a:gd name="connsiteX9" fmla="*/ 2434631 w 12192000"/>
              <a:gd name="connsiteY9" fmla="*/ 66081 h 6858000"/>
              <a:gd name="connsiteX10" fmla="*/ 996950 w 12192000"/>
              <a:gd name="connsiteY10" fmla="*/ 3536950 h 6858000"/>
              <a:gd name="connsiteX11" fmla="*/ 2272103 w 12192000"/>
              <a:gd name="connsiteY11" fmla="*/ 6837348 h 6858000"/>
              <a:gd name="connsiteX12" fmla="*/ 2291793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9307059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19208" y="6858000"/>
                </a:lnTo>
                <a:lnTo>
                  <a:pt x="9538898" y="6837348"/>
                </a:lnTo>
                <a:cubicBezTo>
                  <a:pt x="10331172" y="5965653"/>
                  <a:pt x="10814050" y="4807693"/>
                  <a:pt x="10814050" y="3536950"/>
                </a:cubicBezTo>
                <a:cubicBezTo>
                  <a:pt x="10814050" y="2181492"/>
                  <a:pt x="10264642" y="954354"/>
                  <a:pt x="9376369" y="66081"/>
                </a:cubicBezTo>
                <a:close/>
                <a:moveTo>
                  <a:pt x="0" y="0"/>
                </a:moveTo>
                <a:lnTo>
                  <a:pt x="2503942" y="0"/>
                </a:lnTo>
                <a:lnTo>
                  <a:pt x="2434631" y="66081"/>
                </a:lnTo>
                <a:cubicBezTo>
                  <a:pt x="1546359" y="954354"/>
                  <a:pt x="996950" y="2181492"/>
                  <a:pt x="996950" y="3536950"/>
                </a:cubicBezTo>
                <a:cubicBezTo>
                  <a:pt x="996950" y="4807693"/>
                  <a:pt x="1479829" y="5965653"/>
                  <a:pt x="2272103" y="6837348"/>
                </a:cubicBezTo>
                <a:lnTo>
                  <a:pt x="2291793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  <a:ln cmpd="dbl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704964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311683" y="709374"/>
            <a:ext cx="4870243" cy="16927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5600" dirty="0">
                <a:ln w="9525">
                  <a:solidFill>
                    <a:schemeClr val="tx1"/>
                  </a:solidFill>
                </a:ln>
                <a:solidFill>
                  <a:srgbClr val="44D4D8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[</a:t>
            </a:r>
            <a:r>
              <a:rPr lang="ko-KR" altLang="en-US" sz="5600" dirty="0">
                <a:ln w="9525">
                  <a:solidFill>
                    <a:schemeClr val="tx1"/>
                  </a:solidFill>
                </a:ln>
                <a:solidFill>
                  <a:srgbClr val="44D4D8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감정지수분석</a:t>
            </a:r>
            <a:r>
              <a:rPr lang="en-US" altLang="ko-KR" sz="5600" dirty="0">
                <a:ln w="9525">
                  <a:solidFill>
                    <a:schemeClr val="tx1"/>
                  </a:solidFill>
                </a:ln>
                <a:solidFill>
                  <a:srgbClr val="44D4D8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]</a:t>
            </a:r>
          </a:p>
          <a:p>
            <a:pPr algn="ctr"/>
            <a:r>
              <a:rPr lang="ko-KR" altLang="en-US" sz="4800" dirty="0">
                <a:ln w="19050">
                  <a:noFill/>
                </a:ln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현대차의 </a:t>
            </a:r>
            <a:r>
              <a:rPr lang="ko-KR" altLang="en-US" sz="4800" dirty="0" err="1">
                <a:ln w="19050">
                  <a:noFill/>
                </a:ln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신뢰점수</a:t>
            </a:r>
            <a:endParaRPr lang="en-US" altLang="ko-KR" sz="4800" dirty="0">
              <a:ln w="19050">
                <a:noFill/>
              </a:ln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5" name="자유형 4"/>
          <p:cNvSpPr/>
          <p:nvPr/>
        </p:nvSpPr>
        <p:spPr>
          <a:xfrm>
            <a:off x="-774700" y="-435769"/>
            <a:ext cx="13741400" cy="7729538"/>
          </a:xfrm>
          <a:custGeom>
            <a:avLst/>
            <a:gdLst>
              <a:gd name="connsiteX0" fmla="*/ 9307059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9519208 w 12192000"/>
              <a:gd name="connsiteY3" fmla="*/ 6858000 h 6858000"/>
              <a:gd name="connsiteX4" fmla="*/ 9538898 w 12192000"/>
              <a:gd name="connsiteY4" fmla="*/ 6837348 h 6858000"/>
              <a:gd name="connsiteX5" fmla="*/ 10814050 w 12192000"/>
              <a:gd name="connsiteY5" fmla="*/ 3536950 h 6858000"/>
              <a:gd name="connsiteX6" fmla="*/ 9376369 w 12192000"/>
              <a:gd name="connsiteY6" fmla="*/ 66081 h 6858000"/>
              <a:gd name="connsiteX7" fmla="*/ 0 w 12192000"/>
              <a:gd name="connsiteY7" fmla="*/ 0 h 6858000"/>
              <a:gd name="connsiteX8" fmla="*/ 2503942 w 12192000"/>
              <a:gd name="connsiteY8" fmla="*/ 0 h 6858000"/>
              <a:gd name="connsiteX9" fmla="*/ 2434631 w 12192000"/>
              <a:gd name="connsiteY9" fmla="*/ 66081 h 6858000"/>
              <a:gd name="connsiteX10" fmla="*/ 996950 w 12192000"/>
              <a:gd name="connsiteY10" fmla="*/ 3536950 h 6858000"/>
              <a:gd name="connsiteX11" fmla="*/ 2272103 w 12192000"/>
              <a:gd name="connsiteY11" fmla="*/ 6837348 h 6858000"/>
              <a:gd name="connsiteX12" fmla="*/ 2291793 w 12192000"/>
              <a:gd name="connsiteY12" fmla="*/ 6858000 h 6858000"/>
              <a:gd name="connsiteX13" fmla="*/ 0 w 12192000"/>
              <a:gd name="connsiteY1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2000" h="6858000">
                <a:moveTo>
                  <a:pt x="9307059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9519208" y="6858000"/>
                </a:lnTo>
                <a:lnTo>
                  <a:pt x="9538898" y="6837348"/>
                </a:lnTo>
                <a:cubicBezTo>
                  <a:pt x="10331172" y="5965653"/>
                  <a:pt x="10814050" y="4807693"/>
                  <a:pt x="10814050" y="3536950"/>
                </a:cubicBezTo>
                <a:cubicBezTo>
                  <a:pt x="10814050" y="2181492"/>
                  <a:pt x="10264642" y="954354"/>
                  <a:pt x="9376369" y="66081"/>
                </a:cubicBezTo>
                <a:close/>
                <a:moveTo>
                  <a:pt x="0" y="0"/>
                </a:moveTo>
                <a:lnTo>
                  <a:pt x="2503942" y="0"/>
                </a:lnTo>
                <a:lnTo>
                  <a:pt x="2434631" y="66081"/>
                </a:lnTo>
                <a:cubicBezTo>
                  <a:pt x="1546359" y="954354"/>
                  <a:pt x="996950" y="2181492"/>
                  <a:pt x="996950" y="3536950"/>
                </a:cubicBezTo>
                <a:cubicBezTo>
                  <a:pt x="996950" y="4807693"/>
                  <a:pt x="1479829" y="5965653"/>
                  <a:pt x="2272103" y="6837348"/>
                </a:cubicBezTo>
                <a:lnTo>
                  <a:pt x="2291793" y="6858000"/>
                </a:lnTo>
                <a:lnTo>
                  <a:pt x="0" y="6858000"/>
                </a:lnTo>
                <a:close/>
              </a:path>
            </a:pathLst>
          </a:custGeom>
          <a:pattFill prst="pct80">
            <a:fgClr>
              <a:schemeClr val="tx1"/>
            </a:fgClr>
            <a:bgClr>
              <a:schemeClr val="bg1"/>
            </a:bgClr>
          </a:pattFill>
          <a:ln cmpd="dbl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69950" y="7772400"/>
            <a:ext cx="10452100" cy="7478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: 14-18</a:t>
            </a:r>
            <a:r>
              <a:rPr lang="ko-KR" altLang="en-US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년도 현대차 판매량과 소비자 </a:t>
            </a:r>
            <a:r>
              <a:rPr lang="ko-KR" altLang="en-US" sz="3200" dirty="0" err="1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감정지수의</a:t>
            </a:r>
            <a:r>
              <a:rPr lang="ko-KR" altLang="en-US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 </a:t>
            </a:r>
            <a:r>
              <a:rPr lang="ko-KR" altLang="en-US" sz="3200" dirty="0" err="1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하락양상은</a:t>
            </a:r>
            <a:r>
              <a:rPr lang="ko-KR" altLang="en-US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 단순히 우연성에 결부된 채 섣불리 결론을 내리면 안된다</a:t>
            </a:r>
            <a:r>
              <a:rPr lang="en-US" altLang="ko-KR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어떤 물건에 대한 사람의 감정은 품질의 만족에 따라 달라진다</a:t>
            </a:r>
            <a:r>
              <a:rPr lang="en-US" altLang="ko-KR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. </a:t>
            </a:r>
            <a:r>
              <a:rPr lang="ko-KR" altLang="en-US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이러한 만족 욕구가 충족되지 못할 때 부정적인 감정이 발생하고 이는 곧 물건에 대한 불만으로 나타나며</a:t>
            </a:r>
            <a:r>
              <a:rPr lang="en-US" altLang="ko-KR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, </a:t>
            </a:r>
            <a:r>
              <a:rPr lang="ko-KR" altLang="en-US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불만은 해당 물건의 공급처인 기업에 대한 신뢰의 하락을 의미한다</a:t>
            </a:r>
            <a:r>
              <a:rPr lang="en-US" altLang="ko-KR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. </a:t>
            </a:r>
            <a:r>
              <a:rPr lang="ko-KR" altLang="en-US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신뢰를 잃은 기업의 물건은 자연스럽게 수요가 줄어들 것이며 이는 판매량에 직접적인 영향으로 다가온다</a:t>
            </a:r>
            <a:r>
              <a:rPr lang="en-US" altLang="ko-KR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. </a:t>
            </a:r>
            <a:r>
              <a:rPr lang="ko-KR" altLang="en-US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즉</a:t>
            </a:r>
            <a:r>
              <a:rPr lang="en-US" altLang="ko-KR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, </a:t>
            </a:r>
            <a:r>
              <a:rPr lang="ko-KR" altLang="en-US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소비자의 감정이 기업의 판매량을 예측가능 하게 만드는 척도가 될 수 있다는 가능성을 제시한다</a:t>
            </a:r>
            <a:r>
              <a:rPr lang="en-US" altLang="ko-KR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.</a:t>
            </a:r>
            <a:r>
              <a:rPr lang="ko-KR" altLang="en-US" sz="32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 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311683" y="3025081"/>
          <a:ext cx="9227982" cy="270259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2077">
                  <a:extLst>
                    <a:ext uri="{9D8B030D-6E8A-4147-A177-3AD203B41FA5}">
                      <a16:colId xmlns:a16="http://schemas.microsoft.com/office/drawing/2014/main" val="1361064398"/>
                    </a:ext>
                  </a:extLst>
                </a:gridCol>
                <a:gridCol w="1341120">
                  <a:extLst>
                    <a:ext uri="{9D8B030D-6E8A-4147-A177-3AD203B41FA5}">
                      <a16:colId xmlns:a16="http://schemas.microsoft.com/office/drawing/2014/main" val="3247080278"/>
                    </a:ext>
                  </a:extLst>
                </a:gridCol>
                <a:gridCol w="1414272">
                  <a:extLst>
                    <a:ext uri="{9D8B030D-6E8A-4147-A177-3AD203B41FA5}">
                      <a16:colId xmlns:a16="http://schemas.microsoft.com/office/drawing/2014/main" val="3472623600"/>
                    </a:ext>
                  </a:extLst>
                </a:gridCol>
                <a:gridCol w="1536192">
                  <a:extLst>
                    <a:ext uri="{9D8B030D-6E8A-4147-A177-3AD203B41FA5}">
                      <a16:colId xmlns:a16="http://schemas.microsoft.com/office/drawing/2014/main" val="2908236236"/>
                    </a:ext>
                  </a:extLst>
                </a:gridCol>
                <a:gridCol w="1499616">
                  <a:extLst>
                    <a:ext uri="{9D8B030D-6E8A-4147-A177-3AD203B41FA5}">
                      <a16:colId xmlns:a16="http://schemas.microsoft.com/office/drawing/2014/main" val="2061993480"/>
                    </a:ext>
                  </a:extLst>
                </a:gridCol>
                <a:gridCol w="1334705">
                  <a:extLst>
                    <a:ext uri="{9D8B030D-6E8A-4147-A177-3AD203B41FA5}">
                      <a16:colId xmlns:a16="http://schemas.microsoft.com/office/drawing/2014/main" val="128012994"/>
                    </a:ext>
                  </a:extLst>
                </a:gridCol>
              </a:tblGrid>
              <a:tr h="812833">
                <a:tc>
                  <a:txBody>
                    <a:bodyPr/>
                    <a:lstStyle/>
                    <a:p>
                      <a:pPr algn="ctr" latinLnBrk="1"/>
                      <a:endParaRPr lang="ko-KR" altLang="en-US" sz="2800" dirty="0">
                        <a:latin typeface="Tmon몬소리OTF Black" panose="02000A03000000000000" pitchFamily="50" charset="-127"/>
                        <a:ea typeface="Tmon몬소리OTF Black" panose="02000A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Tmon몬소리OTF Black" panose="02000A03000000000000" pitchFamily="50" charset="-127"/>
                          <a:ea typeface="Tmon몬소리OTF Black" panose="02000A03000000000000" pitchFamily="50" charset="-127"/>
                        </a:rPr>
                        <a:t>2014</a:t>
                      </a:r>
                      <a:endParaRPr lang="ko-KR" altLang="en-US" sz="2800" dirty="0">
                        <a:latin typeface="Tmon몬소리OTF Black" panose="02000A03000000000000" pitchFamily="50" charset="-127"/>
                        <a:ea typeface="Tmon몬소리OTF Black" panose="02000A03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Tmon몬소리OTF Black" panose="02000A03000000000000" pitchFamily="50" charset="-127"/>
                          <a:ea typeface="Tmon몬소리OTF Black" panose="02000A03000000000000" pitchFamily="50" charset="-127"/>
                        </a:rPr>
                        <a:t>2015</a:t>
                      </a:r>
                      <a:endParaRPr lang="ko-KR" altLang="en-US" sz="2800" dirty="0">
                        <a:latin typeface="Tmon몬소리OTF Black" panose="02000A03000000000000" pitchFamily="50" charset="-127"/>
                        <a:ea typeface="Tmon몬소리OTF Black" panose="02000A03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Tmon몬소리OTF Black" panose="02000A03000000000000" pitchFamily="50" charset="-127"/>
                          <a:ea typeface="Tmon몬소리OTF Black" panose="02000A03000000000000" pitchFamily="50" charset="-127"/>
                        </a:rPr>
                        <a:t>2016</a:t>
                      </a:r>
                      <a:endParaRPr lang="ko-KR" altLang="en-US" sz="2800" dirty="0">
                        <a:latin typeface="Tmon몬소리OTF Black" panose="02000A03000000000000" pitchFamily="50" charset="-127"/>
                        <a:ea typeface="Tmon몬소리OTF Black" panose="02000A03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Tmon몬소리OTF Black" panose="02000A03000000000000" pitchFamily="50" charset="-127"/>
                          <a:ea typeface="Tmon몬소리OTF Black" panose="02000A03000000000000" pitchFamily="50" charset="-127"/>
                        </a:rPr>
                        <a:t>2017</a:t>
                      </a:r>
                      <a:endParaRPr lang="ko-KR" altLang="en-US" sz="2800" dirty="0">
                        <a:latin typeface="Tmon몬소리OTF Black" panose="02000A03000000000000" pitchFamily="50" charset="-127"/>
                        <a:ea typeface="Tmon몬소리OTF Black" panose="02000A03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Tmon몬소리OTF Black" panose="02000A03000000000000" pitchFamily="50" charset="-127"/>
                          <a:ea typeface="Tmon몬소리OTF Black" panose="02000A03000000000000" pitchFamily="50" charset="-127"/>
                        </a:rPr>
                        <a:t>2018</a:t>
                      </a:r>
                      <a:endParaRPr lang="ko-KR" altLang="en-US" sz="2800" dirty="0">
                        <a:latin typeface="Tmon몬소리OTF Black" panose="02000A03000000000000" pitchFamily="50" charset="-127"/>
                        <a:ea typeface="Tmon몬소리OTF Black" panose="02000A03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929548"/>
                  </a:ext>
                </a:extLst>
              </a:tr>
              <a:tr h="8891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Tmon몬소리OTF Black" panose="02000A03000000000000" pitchFamily="50" charset="-127"/>
                          <a:ea typeface="Tmon몬소리OTF Black" panose="02000A03000000000000" pitchFamily="50" charset="-127"/>
                        </a:rPr>
                        <a:t>현대차 </a:t>
                      </a:r>
                      <a:endParaRPr lang="en-US" altLang="ko-KR" sz="2800" dirty="0">
                        <a:latin typeface="Tmon몬소리OTF Black" panose="02000A03000000000000" pitchFamily="50" charset="-127"/>
                        <a:ea typeface="Tmon몬소리OTF Black" panose="02000A03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2800" dirty="0" err="1">
                          <a:latin typeface="Tmon몬소리OTF Black" panose="02000A03000000000000" pitchFamily="50" charset="-127"/>
                          <a:ea typeface="Tmon몬소리OTF Black" panose="02000A03000000000000" pitchFamily="50" charset="-127"/>
                        </a:rPr>
                        <a:t>신뢰점수</a:t>
                      </a:r>
                      <a:endParaRPr lang="en-US" altLang="ko-KR" sz="2800" dirty="0">
                        <a:latin typeface="Tmon몬소리OTF Black" panose="02000A03000000000000" pitchFamily="50" charset="-127"/>
                        <a:ea typeface="Tmon몬소리OTF Black" panose="02000A03000000000000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44D4D8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Tmon몬소리OTF Black" panose="02000A03000000000000" pitchFamily="50" charset="-127"/>
                          <a:ea typeface="Tmon몬소리OTF Black" panose="02000A03000000000000" pitchFamily="50" charset="-127"/>
                        </a:rPr>
                        <a:t>0.344</a:t>
                      </a:r>
                      <a:endParaRPr lang="ko-KR" altLang="en-US" sz="2800" dirty="0">
                        <a:latin typeface="Tmon몬소리OTF Black" panose="02000A03000000000000" pitchFamily="50" charset="-127"/>
                        <a:ea typeface="Tmon몬소리OTF Black" panose="02000A03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Tmon몬소리OTF Black" panose="02000A03000000000000" pitchFamily="50" charset="-127"/>
                          <a:ea typeface="Tmon몬소리OTF Black" panose="02000A03000000000000" pitchFamily="50" charset="-127"/>
                        </a:rPr>
                        <a:t>0.193</a:t>
                      </a:r>
                      <a:endParaRPr lang="ko-KR" altLang="en-US" sz="2800" dirty="0">
                        <a:latin typeface="Tmon몬소리OTF Black" panose="02000A03000000000000" pitchFamily="50" charset="-127"/>
                        <a:ea typeface="Tmon몬소리OTF Black" panose="02000A03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rgbClr val="C00000"/>
                          </a:solidFill>
                          <a:latin typeface="Tmon몬소리OTF Black" panose="02000A03000000000000" pitchFamily="50" charset="-127"/>
                          <a:ea typeface="Tmon몬소리OTF Black" panose="02000A03000000000000" pitchFamily="50" charset="-127"/>
                        </a:rPr>
                        <a:t>-0.064</a:t>
                      </a:r>
                      <a:endParaRPr lang="ko-KR" altLang="en-US" sz="2800" dirty="0">
                        <a:solidFill>
                          <a:srgbClr val="C00000"/>
                        </a:solidFill>
                        <a:latin typeface="Tmon몬소리OTF Black" panose="02000A03000000000000" pitchFamily="50" charset="-127"/>
                        <a:ea typeface="Tmon몬소리OTF Black" panose="02000A03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rgbClr val="C00000"/>
                          </a:solidFill>
                          <a:latin typeface="Tmon몬소리OTF Black" panose="02000A03000000000000" pitchFamily="50" charset="-127"/>
                          <a:ea typeface="Tmon몬소리OTF Black" panose="02000A03000000000000" pitchFamily="50" charset="-127"/>
                        </a:rPr>
                        <a:t>-0.11</a:t>
                      </a:r>
                      <a:endParaRPr lang="ko-KR" altLang="en-US" sz="2800" dirty="0">
                        <a:solidFill>
                          <a:srgbClr val="C00000"/>
                        </a:solidFill>
                        <a:latin typeface="Tmon몬소리OTF Black" panose="02000A03000000000000" pitchFamily="50" charset="-127"/>
                        <a:ea typeface="Tmon몬소리OTF Black" panose="02000A03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rgbClr val="C00000"/>
                          </a:solidFill>
                          <a:latin typeface="Tmon몬소리OTF Black" panose="02000A03000000000000" pitchFamily="50" charset="-127"/>
                          <a:ea typeface="Tmon몬소리OTF Black" panose="02000A03000000000000" pitchFamily="50" charset="-127"/>
                        </a:rPr>
                        <a:t>-0.2</a:t>
                      </a:r>
                      <a:endParaRPr lang="ko-KR" altLang="en-US" sz="2800" dirty="0">
                        <a:solidFill>
                          <a:srgbClr val="C00000"/>
                        </a:solidFill>
                        <a:latin typeface="Tmon몬소리OTF Black" panose="02000A03000000000000" pitchFamily="50" charset="-127"/>
                        <a:ea typeface="Tmon몬소리OTF Black" panose="02000A03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3464270"/>
                  </a:ext>
                </a:extLst>
              </a:tr>
              <a:tr h="8891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800" dirty="0">
                          <a:latin typeface="Tmon몬소리OTF Black" panose="02000A03000000000000" pitchFamily="50" charset="-127"/>
                          <a:ea typeface="Tmon몬소리OTF Black" panose="02000A03000000000000" pitchFamily="50" charset="-127"/>
                        </a:rPr>
                        <a:t>서비스 분야</a:t>
                      </a:r>
                      <a:endParaRPr lang="en-US" altLang="ko-KR" sz="2800" dirty="0">
                        <a:latin typeface="Tmon몬소리OTF Black" panose="02000A03000000000000" pitchFamily="50" charset="-127"/>
                        <a:ea typeface="Tmon몬소리OTF Black" panose="02000A03000000000000" pitchFamily="50" charset="-127"/>
                      </a:endParaRPr>
                    </a:p>
                    <a:p>
                      <a:pPr algn="ctr" latinLnBrk="1"/>
                      <a:r>
                        <a:rPr lang="ko-KR" altLang="en-US" sz="2800" dirty="0">
                          <a:latin typeface="Tmon몬소리OTF Black" panose="02000A03000000000000" pitchFamily="50" charset="-127"/>
                          <a:ea typeface="Tmon몬소리OTF Black" panose="02000A03000000000000" pitchFamily="50" charset="-127"/>
                        </a:rPr>
                        <a:t>신뢰 점수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latin typeface="Tmon몬소리OTF Black" panose="02000A03000000000000" pitchFamily="50" charset="-127"/>
                          <a:ea typeface="Tmon몬소리OTF Black" panose="02000A03000000000000" pitchFamily="50" charset="-127"/>
                        </a:rPr>
                        <a:t>0.810</a:t>
                      </a:r>
                      <a:endParaRPr lang="ko-KR" altLang="en-US" sz="2800" dirty="0">
                        <a:latin typeface="Tmon몬소리OTF Black" panose="02000A03000000000000" pitchFamily="50" charset="-127"/>
                        <a:ea typeface="Tmon몬소리OTF Black" panose="02000A03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rgbClr val="C00000"/>
                          </a:solidFill>
                          <a:latin typeface="Tmon몬소리OTF Black" panose="02000A03000000000000" pitchFamily="50" charset="-127"/>
                          <a:ea typeface="Tmon몬소리OTF Black" panose="02000A03000000000000" pitchFamily="50" charset="-127"/>
                        </a:rPr>
                        <a:t>-1.01</a:t>
                      </a:r>
                      <a:endParaRPr lang="ko-KR" altLang="en-US" sz="2800" dirty="0">
                        <a:solidFill>
                          <a:srgbClr val="C00000"/>
                        </a:solidFill>
                        <a:latin typeface="Tmon몬소리OTF Black" panose="02000A03000000000000" pitchFamily="50" charset="-127"/>
                        <a:ea typeface="Tmon몬소리OTF Black" panose="02000A03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rgbClr val="C00000"/>
                          </a:solidFill>
                          <a:latin typeface="Tmon몬소리OTF Black" panose="02000A03000000000000" pitchFamily="50" charset="-127"/>
                          <a:ea typeface="Tmon몬소리OTF Black" panose="02000A03000000000000" pitchFamily="50" charset="-127"/>
                        </a:rPr>
                        <a:t>-1.11</a:t>
                      </a:r>
                      <a:endParaRPr lang="ko-KR" altLang="en-US" sz="2800" dirty="0">
                        <a:solidFill>
                          <a:srgbClr val="C00000"/>
                        </a:solidFill>
                        <a:latin typeface="Tmon몬소리OTF Black" panose="02000A03000000000000" pitchFamily="50" charset="-127"/>
                        <a:ea typeface="Tmon몬소리OTF Black" panose="02000A03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rgbClr val="C00000"/>
                          </a:solidFill>
                          <a:latin typeface="Tmon몬소리OTF Black" panose="02000A03000000000000" pitchFamily="50" charset="-127"/>
                          <a:ea typeface="Tmon몬소리OTF Black" panose="02000A03000000000000" pitchFamily="50" charset="-127"/>
                        </a:rPr>
                        <a:t>-0.83</a:t>
                      </a:r>
                      <a:endParaRPr lang="ko-KR" altLang="en-US" sz="2800" dirty="0">
                        <a:solidFill>
                          <a:srgbClr val="C00000"/>
                        </a:solidFill>
                        <a:latin typeface="Tmon몬소리OTF Black" panose="02000A03000000000000" pitchFamily="50" charset="-127"/>
                        <a:ea typeface="Tmon몬소리OTF Black" panose="02000A03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800" dirty="0">
                          <a:solidFill>
                            <a:srgbClr val="C00000"/>
                          </a:solidFill>
                          <a:latin typeface="Tmon몬소리OTF Black" panose="02000A03000000000000" pitchFamily="50" charset="-127"/>
                          <a:ea typeface="Tmon몬소리OTF Black" panose="02000A03000000000000" pitchFamily="50" charset="-127"/>
                        </a:rPr>
                        <a:t>-0.91</a:t>
                      </a:r>
                      <a:endParaRPr lang="ko-KR" altLang="en-US" sz="2800" dirty="0">
                        <a:solidFill>
                          <a:srgbClr val="C00000"/>
                        </a:solidFill>
                        <a:latin typeface="Tmon몬소리OTF Black" panose="02000A03000000000000" pitchFamily="50" charset="-127"/>
                        <a:ea typeface="Tmon몬소리OTF Black" panose="02000A03000000000000" pitchFamily="50" charset="-127"/>
                      </a:endParaRP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80206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6635855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FAD111-58C4-43B3-8B47-0AE9F77C42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16130" y="205899"/>
            <a:ext cx="7015372" cy="535781"/>
          </a:xfrm>
        </p:spPr>
        <p:txBody>
          <a:bodyPr>
            <a:noAutofit/>
          </a:bodyPr>
          <a:lstStyle/>
          <a:p>
            <a:r>
              <a:rPr lang="ko-KR" altLang="en-US" sz="28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연도별 현대차 판매량</a:t>
            </a:r>
            <a:r>
              <a:rPr lang="en-US" altLang="ko-KR" sz="28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</a:t>
            </a:r>
            <a:r>
              <a:rPr lang="ko-KR" altLang="en-US" sz="28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2800" dirty="0" err="1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버즈량</a:t>
            </a:r>
            <a:r>
              <a:rPr lang="ko-KR" altLang="en-US" sz="28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및 </a:t>
            </a:r>
            <a:r>
              <a:rPr lang="ko-KR" altLang="en-US" sz="2800" dirty="0" err="1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유저수</a:t>
            </a:r>
            <a:r>
              <a:rPr lang="ko-KR" altLang="en-US" sz="28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비교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C1E0A83-B9E4-4122-A4B6-DFD90A37A021}"/>
              </a:ext>
            </a:extLst>
          </p:cNvPr>
          <p:cNvGrpSpPr/>
          <p:nvPr/>
        </p:nvGrpSpPr>
        <p:grpSpPr>
          <a:xfrm>
            <a:off x="447870" y="835305"/>
            <a:ext cx="10664889" cy="5329244"/>
            <a:chOff x="1025206" y="726462"/>
            <a:chExt cx="9443181" cy="620567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A0E6AFA-2FD7-403A-B198-B3F11FEFF7E0}"/>
                </a:ext>
              </a:extLst>
            </p:cNvPr>
            <p:cNvGrpSpPr/>
            <p:nvPr/>
          </p:nvGrpSpPr>
          <p:grpSpPr>
            <a:xfrm>
              <a:off x="1025206" y="726462"/>
              <a:ext cx="9443181" cy="6205675"/>
              <a:chOff x="454445" y="685310"/>
              <a:chExt cx="9443181" cy="6205675"/>
            </a:xfrm>
          </p:grpSpPr>
          <p:grpSp>
            <p:nvGrpSpPr>
              <p:cNvPr id="11" name="그룹 10">
                <a:extLst>
                  <a:ext uri="{FF2B5EF4-FFF2-40B4-BE49-F238E27FC236}">
                    <a16:creationId xmlns:a16="http://schemas.microsoft.com/office/drawing/2014/main" id="{C30B033D-FCF9-4EF8-9D59-D76C68F9980A}"/>
                  </a:ext>
                </a:extLst>
              </p:cNvPr>
              <p:cNvGrpSpPr/>
              <p:nvPr/>
            </p:nvGrpSpPr>
            <p:grpSpPr>
              <a:xfrm>
                <a:off x="454445" y="685310"/>
                <a:ext cx="9443181" cy="6205675"/>
                <a:chOff x="454445" y="685310"/>
                <a:chExt cx="9443181" cy="6205675"/>
              </a:xfrm>
            </p:grpSpPr>
            <p:sp>
              <p:nvSpPr>
                <p:cNvPr id="66" name="부제목 2">
                  <a:extLst>
                    <a:ext uri="{FF2B5EF4-FFF2-40B4-BE49-F238E27FC236}">
                      <a16:creationId xmlns:a16="http://schemas.microsoft.com/office/drawing/2014/main" id="{F4DF9198-2943-45C7-92D3-CB6720B73BC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07039" y="6293279"/>
                  <a:ext cx="1007706" cy="588235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ctr" defTabSz="914400" rtl="0" eaLnBrk="1" latinLnBrk="1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600" dirty="0">
                      <a:latin typeface="Tmon몬소리 Black" panose="02000A03000000000000" pitchFamily="2" charset="-127"/>
                      <a:ea typeface="Tmon몬소리 Black" panose="02000A03000000000000" pitchFamily="2" charset="-127"/>
                    </a:rPr>
                    <a:t>2014</a:t>
                  </a:r>
                  <a:endParaRPr lang="ko-KR" altLang="en-US" sz="1600" dirty="0">
                    <a:latin typeface="Tmon몬소리 Black" panose="02000A03000000000000" pitchFamily="2" charset="-127"/>
                    <a:ea typeface="Tmon몬소리 Black" panose="02000A03000000000000" pitchFamily="2" charset="-127"/>
                  </a:endParaRPr>
                </a:p>
              </p:txBody>
            </p:sp>
            <p:sp>
              <p:nvSpPr>
                <p:cNvPr id="67" name="부제목 2">
                  <a:extLst>
                    <a:ext uri="{FF2B5EF4-FFF2-40B4-BE49-F238E27FC236}">
                      <a16:creationId xmlns:a16="http://schemas.microsoft.com/office/drawing/2014/main" id="{BEA1DB06-C976-4660-9A91-138E5E569AB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127760" y="6299888"/>
                  <a:ext cx="1007706" cy="588235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ctr" defTabSz="914400" rtl="0" eaLnBrk="1" latinLnBrk="1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600" dirty="0">
                      <a:latin typeface="Tmon몬소리 Black" panose="02000A03000000000000" pitchFamily="2" charset="-127"/>
                      <a:ea typeface="Tmon몬소리 Black" panose="02000A03000000000000" pitchFamily="2" charset="-127"/>
                    </a:rPr>
                    <a:t>2015</a:t>
                  </a:r>
                  <a:endParaRPr lang="ko-KR" altLang="en-US" sz="1600" dirty="0">
                    <a:latin typeface="Tmon몬소리 Black" panose="02000A03000000000000" pitchFamily="2" charset="-127"/>
                    <a:ea typeface="Tmon몬소리 Black" panose="02000A03000000000000" pitchFamily="2" charset="-127"/>
                  </a:endParaRPr>
                </a:p>
              </p:txBody>
            </p:sp>
            <p:sp>
              <p:nvSpPr>
                <p:cNvPr id="68" name="부제목 2">
                  <a:extLst>
                    <a:ext uri="{FF2B5EF4-FFF2-40B4-BE49-F238E27FC236}">
                      <a16:creationId xmlns:a16="http://schemas.microsoft.com/office/drawing/2014/main" id="{20E475DF-CA2B-4B62-80EA-0A65C811929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048481" y="6287555"/>
                  <a:ext cx="1007706" cy="588235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ctr" defTabSz="914400" rtl="0" eaLnBrk="1" latinLnBrk="1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600" dirty="0">
                      <a:latin typeface="Tmon몬소리 Black" panose="02000A03000000000000" pitchFamily="2" charset="-127"/>
                      <a:ea typeface="Tmon몬소리 Black" panose="02000A03000000000000" pitchFamily="2" charset="-127"/>
                    </a:rPr>
                    <a:t>2016</a:t>
                  </a:r>
                  <a:endParaRPr lang="ko-KR" altLang="en-US" sz="1600" dirty="0">
                    <a:latin typeface="Tmon몬소리 Black" panose="02000A03000000000000" pitchFamily="2" charset="-127"/>
                    <a:ea typeface="Tmon몬소리 Black" panose="02000A03000000000000" pitchFamily="2" charset="-127"/>
                  </a:endParaRPr>
                </a:p>
              </p:txBody>
            </p:sp>
            <p:sp>
              <p:nvSpPr>
                <p:cNvPr id="69" name="부제목 2">
                  <a:extLst>
                    <a:ext uri="{FF2B5EF4-FFF2-40B4-BE49-F238E27FC236}">
                      <a16:creationId xmlns:a16="http://schemas.microsoft.com/office/drawing/2014/main" id="{8BB6DC4F-3882-4AB3-AA90-FDF847441FD9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959871" y="6302750"/>
                  <a:ext cx="1007706" cy="588235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ctr" defTabSz="914400" rtl="0" eaLnBrk="1" latinLnBrk="1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600" dirty="0">
                      <a:latin typeface="Tmon몬소리 Black" panose="02000A03000000000000" pitchFamily="2" charset="-127"/>
                      <a:ea typeface="Tmon몬소리 Black" panose="02000A03000000000000" pitchFamily="2" charset="-127"/>
                    </a:rPr>
                    <a:t>2017</a:t>
                  </a:r>
                  <a:endParaRPr lang="ko-KR" altLang="en-US" sz="1600" dirty="0">
                    <a:latin typeface="Tmon몬소리 Black" panose="02000A03000000000000" pitchFamily="2" charset="-127"/>
                    <a:ea typeface="Tmon몬소리 Black" panose="02000A03000000000000" pitchFamily="2" charset="-127"/>
                  </a:endParaRPr>
                </a:p>
              </p:txBody>
            </p:sp>
            <p:sp>
              <p:nvSpPr>
                <p:cNvPr id="70" name="부제목 2">
                  <a:extLst>
                    <a:ext uri="{FF2B5EF4-FFF2-40B4-BE49-F238E27FC236}">
                      <a16:creationId xmlns:a16="http://schemas.microsoft.com/office/drawing/2014/main" id="{69E35E45-AA25-472F-B080-E3731615B2A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8889920" y="6293279"/>
                  <a:ext cx="1007706" cy="588235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ctr" defTabSz="914400" rtl="0" eaLnBrk="1" latinLnBrk="1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1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altLang="ko-KR" sz="1600" dirty="0">
                      <a:latin typeface="Tmon몬소리 Black" panose="02000A03000000000000" pitchFamily="2" charset="-127"/>
                      <a:ea typeface="Tmon몬소리 Black" panose="02000A03000000000000" pitchFamily="2" charset="-127"/>
                    </a:rPr>
                    <a:t>2018</a:t>
                  </a:r>
                  <a:endParaRPr lang="ko-KR" altLang="en-US" sz="1600" dirty="0">
                    <a:latin typeface="Tmon몬소리 Black" panose="02000A03000000000000" pitchFamily="2" charset="-127"/>
                    <a:ea typeface="Tmon몬소리 Black" panose="02000A03000000000000" pitchFamily="2" charset="-127"/>
                  </a:endParaRPr>
                </a:p>
              </p:txBody>
            </p:sp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A69559B6-710B-4BFF-A2D8-DDA8BF83CCBA}"/>
                    </a:ext>
                  </a:extLst>
                </p:cNvPr>
                <p:cNvGrpSpPr/>
                <p:nvPr/>
              </p:nvGrpSpPr>
              <p:grpSpPr>
                <a:xfrm>
                  <a:off x="454445" y="685310"/>
                  <a:ext cx="9368535" cy="5607969"/>
                  <a:chOff x="454445" y="685310"/>
                  <a:chExt cx="9368535" cy="5607969"/>
                </a:xfrm>
              </p:grpSpPr>
              <p:pic>
                <p:nvPicPr>
                  <p:cNvPr id="4" name="그림 3" descr="텍스트, 지도, 하늘이(가) 표시된 사진&#10;&#10;자동 생성된 설명">
                    <a:extLst>
                      <a:ext uri="{FF2B5EF4-FFF2-40B4-BE49-F238E27FC236}">
                        <a16:creationId xmlns:a16="http://schemas.microsoft.com/office/drawing/2014/main" id="{2B3AAAD2-DE90-4808-A4AF-86C72307024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4588" r="-1" b="4669"/>
                  <a:stretch/>
                </p:blipFill>
                <p:spPr>
                  <a:xfrm>
                    <a:off x="1314485" y="716994"/>
                    <a:ext cx="8508495" cy="5576285"/>
                  </a:xfrm>
                  <a:prstGeom prst="rect">
                    <a:avLst/>
                  </a:prstGeom>
                </p:spPr>
              </p:pic>
              <p:grpSp>
                <p:nvGrpSpPr>
                  <p:cNvPr id="6" name="그룹 5">
                    <a:extLst>
                      <a:ext uri="{FF2B5EF4-FFF2-40B4-BE49-F238E27FC236}">
                        <a16:creationId xmlns:a16="http://schemas.microsoft.com/office/drawing/2014/main" id="{B1ACCD35-D522-4950-AFF0-B9E2F5DBCA65}"/>
                      </a:ext>
                    </a:extLst>
                  </p:cNvPr>
                  <p:cNvGrpSpPr/>
                  <p:nvPr/>
                </p:nvGrpSpPr>
                <p:grpSpPr>
                  <a:xfrm>
                    <a:off x="454445" y="685310"/>
                    <a:ext cx="1020484" cy="5115877"/>
                    <a:chOff x="213470" y="660197"/>
                    <a:chExt cx="1020484" cy="5115877"/>
                  </a:xfrm>
                </p:grpSpPr>
                <p:sp>
                  <p:nvSpPr>
                    <p:cNvPr id="71" name="부제목 2">
                      <a:extLst>
                        <a:ext uri="{FF2B5EF4-FFF2-40B4-BE49-F238E27FC236}">
                          <a16:creationId xmlns:a16="http://schemas.microsoft.com/office/drawing/2014/main" id="{085E783B-7C22-4657-91DB-AFE2DDAE6039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226248" y="660197"/>
                      <a:ext cx="1007706" cy="588235"/>
                    </a:xfrm>
                    <a:prstGeom prst="rect">
                      <a:avLst/>
                    </a:prstGeom>
                  </p:spPr>
                  <p:txBody>
                    <a:bodyPr vert="horz" lIns="91440" tIns="45720" rIns="91440" bIns="45720" rtlCol="0">
                      <a:normAutofit/>
                    </a:bodyPr>
                    <a:lstStyle>
                      <a:lvl1pPr marL="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None/>
                        <a:defRPr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US" altLang="ko-KR" sz="1600" dirty="0"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8</a:t>
                      </a:r>
                      <a:endParaRPr lang="ko-KR" altLang="en-US" sz="1600" dirty="0">
                        <a:latin typeface="Tmon몬소리 Black" panose="02000A03000000000000" pitchFamily="2" charset="-127"/>
                        <a:ea typeface="Tmon몬소리 Black" panose="02000A03000000000000" pitchFamily="2" charset="-127"/>
                      </a:endParaRPr>
                    </a:p>
                  </p:txBody>
                </p:sp>
                <p:sp>
                  <p:nvSpPr>
                    <p:cNvPr id="72" name="부제목 2">
                      <a:extLst>
                        <a:ext uri="{FF2B5EF4-FFF2-40B4-BE49-F238E27FC236}">
                          <a16:creationId xmlns:a16="http://schemas.microsoft.com/office/drawing/2014/main" id="{4C283AD5-C884-43C5-81BF-02DDEF6EBC7E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226248" y="1613643"/>
                      <a:ext cx="1007706" cy="367929"/>
                    </a:xfrm>
                    <a:prstGeom prst="rect">
                      <a:avLst/>
                    </a:prstGeom>
                  </p:spPr>
                  <p:txBody>
                    <a:bodyPr vert="horz" lIns="91440" tIns="45720" rIns="91440" bIns="45720" rtlCol="0">
                      <a:normAutofit lnSpcReduction="10000"/>
                    </a:bodyPr>
                    <a:lstStyle>
                      <a:lvl1pPr marL="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None/>
                        <a:defRPr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US" altLang="ko-KR" sz="1600" dirty="0"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7</a:t>
                      </a:r>
                      <a:endParaRPr lang="ko-KR" altLang="en-US" sz="1600" dirty="0">
                        <a:latin typeface="Tmon몬소리 Black" panose="02000A03000000000000" pitchFamily="2" charset="-127"/>
                        <a:ea typeface="Tmon몬소리 Black" panose="02000A03000000000000" pitchFamily="2" charset="-127"/>
                      </a:endParaRPr>
                    </a:p>
                  </p:txBody>
                </p:sp>
                <p:sp>
                  <p:nvSpPr>
                    <p:cNvPr id="73" name="부제목 2">
                      <a:extLst>
                        <a:ext uri="{FF2B5EF4-FFF2-40B4-BE49-F238E27FC236}">
                          <a16:creationId xmlns:a16="http://schemas.microsoft.com/office/drawing/2014/main" id="{AFCDE36D-3B26-4FB8-A737-31B2AA1D6C75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226248" y="3492392"/>
                      <a:ext cx="1007706" cy="367929"/>
                    </a:xfrm>
                    <a:prstGeom prst="rect">
                      <a:avLst/>
                    </a:prstGeom>
                  </p:spPr>
                  <p:txBody>
                    <a:bodyPr vert="horz" lIns="91440" tIns="45720" rIns="91440" bIns="45720" rtlCol="0">
                      <a:normAutofit lnSpcReduction="10000"/>
                    </a:bodyPr>
                    <a:lstStyle>
                      <a:lvl1pPr marL="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None/>
                        <a:defRPr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US" altLang="ko-KR" sz="1600" dirty="0"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5</a:t>
                      </a:r>
                      <a:endParaRPr lang="ko-KR" altLang="en-US" sz="1600" dirty="0">
                        <a:latin typeface="Tmon몬소리 Black" panose="02000A03000000000000" pitchFamily="2" charset="-127"/>
                        <a:ea typeface="Tmon몬소리 Black" panose="02000A03000000000000" pitchFamily="2" charset="-127"/>
                      </a:endParaRPr>
                    </a:p>
                  </p:txBody>
                </p:sp>
                <p:sp>
                  <p:nvSpPr>
                    <p:cNvPr id="74" name="부제목 2">
                      <a:extLst>
                        <a:ext uri="{FF2B5EF4-FFF2-40B4-BE49-F238E27FC236}">
                          <a16:creationId xmlns:a16="http://schemas.microsoft.com/office/drawing/2014/main" id="{41CDDD67-FA1E-4F47-973B-3550B4EA9DA4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226248" y="5408145"/>
                      <a:ext cx="1007706" cy="367929"/>
                    </a:xfrm>
                    <a:prstGeom prst="rect">
                      <a:avLst/>
                    </a:prstGeom>
                  </p:spPr>
                  <p:txBody>
                    <a:bodyPr vert="horz" lIns="91440" tIns="45720" rIns="91440" bIns="45720" rtlCol="0">
                      <a:normAutofit lnSpcReduction="10000"/>
                    </a:bodyPr>
                    <a:lstStyle>
                      <a:lvl1pPr marL="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None/>
                        <a:defRPr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US" altLang="ko-KR" sz="1600" dirty="0"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3</a:t>
                      </a:r>
                      <a:endParaRPr lang="ko-KR" altLang="en-US" sz="1600" dirty="0">
                        <a:latin typeface="Tmon몬소리 Black" panose="02000A03000000000000" pitchFamily="2" charset="-127"/>
                        <a:ea typeface="Tmon몬소리 Black" panose="02000A03000000000000" pitchFamily="2" charset="-127"/>
                      </a:endParaRPr>
                    </a:p>
                  </p:txBody>
                </p:sp>
                <p:sp>
                  <p:nvSpPr>
                    <p:cNvPr id="75" name="부제목 2">
                      <a:extLst>
                        <a:ext uri="{FF2B5EF4-FFF2-40B4-BE49-F238E27FC236}">
                          <a16:creationId xmlns:a16="http://schemas.microsoft.com/office/drawing/2014/main" id="{1F7C4AFB-14E3-45D9-8F9E-93127F2953EB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226248" y="4449844"/>
                      <a:ext cx="1007706" cy="367929"/>
                    </a:xfrm>
                    <a:prstGeom prst="rect">
                      <a:avLst/>
                    </a:prstGeom>
                  </p:spPr>
                  <p:txBody>
                    <a:bodyPr vert="horz" lIns="91440" tIns="45720" rIns="91440" bIns="45720" rtlCol="0">
                      <a:normAutofit lnSpcReduction="10000"/>
                    </a:bodyPr>
                    <a:lstStyle>
                      <a:lvl1pPr marL="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None/>
                        <a:defRPr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US" altLang="ko-KR" sz="1600" dirty="0"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4</a:t>
                      </a:r>
                      <a:endParaRPr lang="ko-KR" altLang="en-US" sz="1600" dirty="0">
                        <a:latin typeface="Tmon몬소리 Black" panose="02000A03000000000000" pitchFamily="2" charset="-127"/>
                        <a:ea typeface="Tmon몬소리 Black" panose="02000A03000000000000" pitchFamily="2" charset="-127"/>
                      </a:endParaRPr>
                    </a:p>
                  </p:txBody>
                </p:sp>
                <p:sp>
                  <p:nvSpPr>
                    <p:cNvPr id="29" name="부제목 2">
                      <a:extLst>
                        <a:ext uri="{FF2B5EF4-FFF2-40B4-BE49-F238E27FC236}">
                          <a16:creationId xmlns:a16="http://schemas.microsoft.com/office/drawing/2014/main" id="{E61746B3-0335-43A3-8B45-F3F304727F48}"/>
                        </a:ext>
                      </a:extLst>
                    </p:cNvPr>
                    <p:cNvSpPr txBox="1">
                      <a:spLocks/>
                    </p:cNvSpPr>
                    <p:nvPr/>
                  </p:nvSpPr>
                  <p:spPr>
                    <a:xfrm>
                      <a:off x="213470" y="2510292"/>
                      <a:ext cx="1007706" cy="367929"/>
                    </a:xfrm>
                    <a:prstGeom prst="rect">
                      <a:avLst/>
                    </a:prstGeom>
                  </p:spPr>
                  <p:txBody>
                    <a:bodyPr vert="horz" lIns="91440" tIns="45720" rIns="91440" bIns="45720" rtlCol="0">
                      <a:normAutofit lnSpcReduction="10000"/>
                    </a:bodyPr>
                    <a:lstStyle>
                      <a:lvl1pPr marL="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buNone/>
                        <a:defRPr sz="24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4572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20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2pPr>
                      <a:lvl3pPr marL="9144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8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3pPr>
                      <a:lvl4pPr marL="13716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4pPr>
                      <a:lvl5pPr marL="18288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5pPr>
                      <a:lvl6pPr marL="22860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6pPr>
                      <a:lvl7pPr marL="27432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7pPr>
                      <a:lvl8pPr marL="32004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8pPr>
                      <a:lvl9pPr marL="3657600" indent="0" algn="ctr" defTabSz="914400" rtl="0" eaLnBrk="1" latinLnBrk="1" hangingPunct="1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buNone/>
                        <a:defRPr sz="1600" kern="12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9pPr>
                    </a:lstStyle>
                    <a:p>
                      <a:r>
                        <a:rPr lang="en-US" altLang="ko-KR" sz="1600" dirty="0">
                          <a:latin typeface="Tmon몬소리 Black" panose="02000A03000000000000" pitchFamily="2" charset="-127"/>
                          <a:ea typeface="Tmon몬소리 Black" panose="02000A03000000000000" pitchFamily="2" charset="-127"/>
                        </a:rPr>
                        <a:t>6</a:t>
                      </a:r>
                      <a:endParaRPr lang="ko-KR" altLang="en-US" sz="1600" dirty="0">
                        <a:latin typeface="Tmon몬소리 Black" panose="02000A03000000000000" pitchFamily="2" charset="-127"/>
                        <a:ea typeface="Tmon몬소리 Black" panose="02000A03000000000000" pitchFamily="2" charset="-127"/>
                      </a:endParaRPr>
                    </a:p>
                  </p:txBody>
                </p:sp>
              </p:grpSp>
            </p:grpSp>
          </p:grpSp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CD9FA21C-B60C-450F-9E25-B6069D811B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7264" y="5592109"/>
                <a:ext cx="8421632" cy="0"/>
              </a:xfrm>
              <a:prstGeom prst="line">
                <a:avLst/>
              </a:prstGeom>
              <a:ln w="9525">
                <a:solidFill>
                  <a:schemeClr val="bg2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5B9DCC2D-1601-4BEC-B031-5B5962DFBB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3816" y="4633808"/>
                <a:ext cx="8425080" cy="0"/>
              </a:xfrm>
              <a:prstGeom prst="line">
                <a:avLst/>
              </a:prstGeom>
              <a:ln w="9525">
                <a:solidFill>
                  <a:schemeClr val="bg2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012A0A49-9E18-4752-A3B2-E39D15C51B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23816" y="3676356"/>
                <a:ext cx="8425080" cy="0"/>
              </a:xfrm>
              <a:prstGeom prst="line">
                <a:avLst/>
              </a:prstGeom>
              <a:ln w="9525">
                <a:solidFill>
                  <a:schemeClr val="bg2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 34">
                <a:extLst>
                  <a:ext uri="{FF2B5EF4-FFF2-40B4-BE49-F238E27FC236}">
                    <a16:creationId xmlns:a16="http://schemas.microsoft.com/office/drawing/2014/main" id="{BF1A5270-1EE5-4FDB-8AE7-2B1067B7FA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36595" y="2706792"/>
                <a:ext cx="8412301" cy="0"/>
              </a:xfrm>
              <a:prstGeom prst="line">
                <a:avLst/>
              </a:prstGeom>
              <a:ln w="9525">
                <a:solidFill>
                  <a:schemeClr val="bg2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직선 연결선 35">
                <a:extLst>
                  <a:ext uri="{FF2B5EF4-FFF2-40B4-BE49-F238E27FC236}">
                    <a16:creationId xmlns:a16="http://schemas.microsoft.com/office/drawing/2014/main" id="{2F28958B-A540-42F4-AF9C-BD1CA637397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36595" y="1741621"/>
                <a:ext cx="8412301" cy="0"/>
              </a:xfrm>
              <a:prstGeom prst="line">
                <a:avLst/>
              </a:prstGeom>
              <a:ln w="9525">
                <a:solidFill>
                  <a:schemeClr val="bg2">
                    <a:lumMod val="7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7EAB12B9-FEBB-4133-8FEF-848BE911CDD7}"/>
                </a:ext>
              </a:extLst>
            </p:cNvPr>
            <p:cNvGrpSpPr/>
            <p:nvPr/>
          </p:nvGrpSpPr>
          <p:grpSpPr>
            <a:xfrm>
              <a:off x="2280318" y="771105"/>
              <a:ext cx="7673841" cy="5482613"/>
              <a:chOff x="1860707" y="735936"/>
              <a:chExt cx="7516749" cy="5482613"/>
            </a:xfrm>
          </p:grpSpPr>
          <p:cxnSp>
            <p:nvCxnSpPr>
              <p:cNvPr id="77" name="직선 연결선 76">
                <a:extLst>
                  <a:ext uri="{FF2B5EF4-FFF2-40B4-BE49-F238E27FC236}">
                    <a16:creationId xmlns:a16="http://schemas.microsoft.com/office/drawing/2014/main" id="{DE8CB44B-3343-45C1-BD9C-DD9293E2C3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860707" y="735936"/>
                <a:ext cx="0" cy="5475278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직선 연결선 77">
                <a:extLst>
                  <a:ext uri="{FF2B5EF4-FFF2-40B4-BE49-F238E27FC236}">
                    <a16:creationId xmlns:a16="http://schemas.microsoft.com/office/drawing/2014/main" id="{12AE4A50-D370-468C-92F7-50C0E3EE2D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38649" y="743271"/>
                <a:ext cx="0" cy="5475278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직선 연결선 78">
                <a:extLst>
                  <a:ext uri="{FF2B5EF4-FFF2-40B4-BE49-F238E27FC236}">
                    <a16:creationId xmlns:a16="http://schemas.microsoft.com/office/drawing/2014/main" id="{4AF2A1F8-C437-4CC1-8DCC-B490A9496F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614464" y="743271"/>
                <a:ext cx="0" cy="5475278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>
                <a:extLst>
                  <a:ext uri="{FF2B5EF4-FFF2-40B4-BE49-F238E27FC236}">
                    <a16:creationId xmlns:a16="http://schemas.microsoft.com/office/drawing/2014/main" id="{93BBAE92-C31B-4A5B-9EA8-117D7E024F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09422" y="743271"/>
                <a:ext cx="0" cy="5475278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>
                <a:extLst>
                  <a:ext uri="{FF2B5EF4-FFF2-40B4-BE49-F238E27FC236}">
                    <a16:creationId xmlns:a16="http://schemas.microsoft.com/office/drawing/2014/main" id="{3D6145F3-93FE-4482-93A7-BCE2C760E46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77456" y="743271"/>
                <a:ext cx="0" cy="5475278"/>
              </a:xfrm>
              <a:prstGeom prst="line">
                <a:avLst/>
              </a:prstGeom>
              <a:ln>
                <a:solidFill>
                  <a:schemeClr val="bg2">
                    <a:lumMod val="75000"/>
                  </a:schemeClr>
                </a:solidFill>
                <a:prstDash val="dash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6DF07F61-D899-40CE-8FCB-58E1E84F9DD7}"/>
              </a:ext>
            </a:extLst>
          </p:cNvPr>
          <p:cNvGrpSpPr/>
          <p:nvPr/>
        </p:nvGrpSpPr>
        <p:grpSpPr>
          <a:xfrm>
            <a:off x="2883655" y="6105664"/>
            <a:ext cx="6621624" cy="472971"/>
            <a:chOff x="2814860" y="3284375"/>
            <a:chExt cx="6634402" cy="472971"/>
          </a:xfrm>
        </p:grpSpPr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CF4FF418-ED37-4DEC-9FE7-9E3CB7E4B26E}"/>
                </a:ext>
              </a:extLst>
            </p:cNvPr>
            <p:cNvSpPr/>
            <p:nvPr/>
          </p:nvSpPr>
          <p:spPr>
            <a:xfrm>
              <a:off x="2814860" y="3284375"/>
              <a:ext cx="6634402" cy="472971"/>
            </a:xfrm>
            <a:prstGeom prst="rect">
              <a:avLst/>
            </a:prstGeom>
            <a:noFill/>
            <a:ln w="57150"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dirty="0">
                  <a:solidFill>
                    <a:schemeClr val="tx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     판매량</a:t>
              </a:r>
              <a:r>
                <a:rPr lang="en-US" altLang="ko-KR" dirty="0">
                  <a:solidFill>
                    <a:schemeClr val="tx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십 만</a:t>
              </a:r>
              <a:r>
                <a:rPr lang="en-US" altLang="ko-KR" dirty="0">
                  <a:solidFill>
                    <a:schemeClr val="tx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)                  </a:t>
              </a:r>
              <a:r>
                <a:rPr lang="ko-KR" altLang="en-US" dirty="0" err="1">
                  <a:solidFill>
                    <a:schemeClr val="tx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트윗수</a:t>
              </a:r>
              <a:r>
                <a:rPr lang="en-US" altLang="ko-KR" dirty="0">
                  <a:solidFill>
                    <a:schemeClr val="tx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천</a:t>
              </a:r>
              <a:r>
                <a:rPr lang="en-US" altLang="ko-KR" dirty="0">
                  <a:solidFill>
                    <a:schemeClr val="tx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)                    </a:t>
              </a:r>
              <a:r>
                <a:rPr lang="ko-KR" altLang="en-US" dirty="0" err="1">
                  <a:solidFill>
                    <a:schemeClr val="tx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유저수</a:t>
              </a:r>
              <a:r>
                <a:rPr lang="en-US" altLang="ko-KR" dirty="0">
                  <a:solidFill>
                    <a:schemeClr val="tx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(</a:t>
              </a:r>
              <a:r>
                <a:rPr lang="ko-KR" altLang="en-US" dirty="0">
                  <a:solidFill>
                    <a:schemeClr val="tx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천</a:t>
              </a:r>
              <a:r>
                <a:rPr lang="en-US" altLang="ko-KR" dirty="0">
                  <a:solidFill>
                    <a:schemeClr val="tx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)</a:t>
              </a:r>
              <a:endParaRPr lang="ko-KR" altLang="en-US" dirty="0">
                <a:solidFill>
                  <a:schemeClr val="tx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2749692F-B8D9-467A-96B4-84123BB71D11}"/>
                </a:ext>
              </a:extLst>
            </p:cNvPr>
            <p:cNvSpPr/>
            <p:nvPr/>
          </p:nvSpPr>
          <p:spPr>
            <a:xfrm>
              <a:off x="4602576" y="3452165"/>
              <a:ext cx="426982" cy="93306"/>
            </a:xfrm>
            <a:prstGeom prst="rect">
              <a:avLst/>
            </a:prstGeom>
            <a:solidFill>
              <a:srgbClr val="FF9933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0184435A-B1DD-4D08-BF66-84299B23D264}"/>
                </a:ext>
              </a:extLst>
            </p:cNvPr>
            <p:cNvSpPr/>
            <p:nvPr/>
          </p:nvSpPr>
          <p:spPr>
            <a:xfrm>
              <a:off x="6694074" y="3451045"/>
              <a:ext cx="426982" cy="9330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1758C09A-9AA7-4B5E-84EC-8F8AD1C76ADB}"/>
                </a:ext>
              </a:extLst>
            </p:cNvPr>
            <p:cNvSpPr/>
            <p:nvPr/>
          </p:nvSpPr>
          <p:spPr>
            <a:xfrm>
              <a:off x="8821137" y="3446970"/>
              <a:ext cx="426982" cy="93306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9" name="타원 48">
            <a:extLst>
              <a:ext uri="{FF2B5EF4-FFF2-40B4-BE49-F238E27FC236}">
                <a16:creationId xmlns:a16="http://schemas.microsoft.com/office/drawing/2014/main" id="{612AB1EF-C250-419A-9318-A45E7F84C151}"/>
              </a:ext>
            </a:extLst>
          </p:cNvPr>
          <p:cNvSpPr/>
          <p:nvPr/>
        </p:nvSpPr>
        <p:spPr>
          <a:xfrm>
            <a:off x="1796189" y="1450538"/>
            <a:ext cx="161196" cy="16119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B7705E02-E838-48E6-AD54-E6891BC67DA8}"/>
              </a:ext>
            </a:extLst>
          </p:cNvPr>
          <p:cNvSpPr/>
          <p:nvPr/>
        </p:nvSpPr>
        <p:spPr>
          <a:xfrm>
            <a:off x="3958961" y="1145960"/>
            <a:ext cx="161196" cy="16119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1D8DC1B0-FF87-4F2C-9E58-8923E7F465AD}"/>
              </a:ext>
            </a:extLst>
          </p:cNvPr>
          <p:cNvSpPr/>
          <p:nvPr/>
        </p:nvSpPr>
        <p:spPr>
          <a:xfrm>
            <a:off x="6126374" y="1036954"/>
            <a:ext cx="161196" cy="16119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3C62093A-478F-48F1-9027-2382F597B82A}"/>
              </a:ext>
            </a:extLst>
          </p:cNvPr>
          <p:cNvSpPr/>
          <p:nvPr/>
        </p:nvSpPr>
        <p:spPr>
          <a:xfrm>
            <a:off x="8302980" y="1797636"/>
            <a:ext cx="161196" cy="16119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>
            <a:extLst>
              <a:ext uri="{FF2B5EF4-FFF2-40B4-BE49-F238E27FC236}">
                <a16:creationId xmlns:a16="http://schemas.microsoft.com/office/drawing/2014/main" id="{236E8F14-5C20-49EE-855E-CD2B5280AEDD}"/>
              </a:ext>
            </a:extLst>
          </p:cNvPr>
          <p:cNvSpPr/>
          <p:nvPr/>
        </p:nvSpPr>
        <p:spPr>
          <a:xfrm>
            <a:off x="10463122" y="2845288"/>
            <a:ext cx="161196" cy="161196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타원 88">
            <a:extLst>
              <a:ext uri="{FF2B5EF4-FFF2-40B4-BE49-F238E27FC236}">
                <a16:creationId xmlns:a16="http://schemas.microsoft.com/office/drawing/2014/main" id="{35079B5C-CFAA-4997-AD0E-D64D0D015DCC}"/>
              </a:ext>
            </a:extLst>
          </p:cNvPr>
          <p:cNvSpPr/>
          <p:nvPr/>
        </p:nvSpPr>
        <p:spPr>
          <a:xfrm>
            <a:off x="1796189" y="3087168"/>
            <a:ext cx="161196" cy="1611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타원 89">
            <a:extLst>
              <a:ext uri="{FF2B5EF4-FFF2-40B4-BE49-F238E27FC236}">
                <a16:creationId xmlns:a16="http://schemas.microsoft.com/office/drawing/2014/main" id="{E5B0B2B0-0D1E-4E35-965F-471F72295235}"/>
              </a:ext>
            </a:extLst>
          </p:cNvPr>
          <p:cNvSpPr/>
          <p:nvPr/>
        </p:nvSpPr>
        <p:spPr>
          <a:xfrm>
            <a:off x="3955485" y="2443729"/>
            <a:ext cx="161196" cy="1611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타원 90">
            <a:extLst>
              <a:ext uri="{FF2B5EF4-FFF2-40B4-BE49-F238E27FC236}">
                <a16:creationId xmlns:a16="http://schemas.microsoft.com/office/drawing/2014/main" id="{4941065F-182F-4F5D-BD50-E18A2618F160}"/>
              </a:ext>
            </a:extLst>
          </p:cNvPr>
          <p:cNvSpPr/>
          <p:nvPr/>
        </p:nvSpPr>
        <p:spPr>
          <a:xfrm>
            <a:off x="6124699" y="2811475"/>
            <a:ext cx="161196" cy="1611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>
            <a:extLst>
              <a:ext uri="{FF2B5EF4-FFF2-40B4-BE49-F238E27FC236}">
                <a16:creationId xmlns:a16="http://schemas.microsoft.com/office/drawing/2014/main" id="{6E8A2035-BC20-425C-A9F8-1C3379E0D867}"/>
              </a:ext>
            </a:extLst>
          </p:cNvPr>
          <p:cNvSpPr/>
          <p:nvPr/>
        </p:nvSpPr>
        <p:spPr>
          <a:xfrm>
            <a:off x="8302980" y="3550673"/>
            <a:ext cx="161196" cy="1611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>
            <a:extLst>
              <a:ext uri="{FF2B5EF4-FFF2-40B4-BE49-F238E27FC236}">
                <a16:creationId xmlns:a16="http://schemas.microsoft.com/office/drawing/2014/main" id="{5D543A37-01B7-4B6B-9E43-5F28ACBD24DB}"/>
              </a:ext>
            </a:extLst>
          </p:cNvPr>
          <p:cNvSpPr/>
          <p:nvPr/>
        </p:nvSpPr>
        <p:spPr>
          <a:xfrm>
            <a:off x="10463122" y="4424435"/>
            <a:ext cx="161196" cy="16119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>
            <a:extLst>
              <a:ext uri="{FF2B5EF4-FFF2-40B4-BE49-F238E27FC236}">
                <a16:creationId xmlns:a16="http://schemas.microsoft.com/office/drawing/2014/main" id="{D67E01AA-6F7A-4439-BE64-D00694B61079}"/>
              </a:ext>
            </a:extLst>
          </p:cNvPr>
          <p:cNvSpPr/>
          <p:nvPr/>
        </p:nvSpPr>
        <p:spPr>
          <a:xfrm>
            <a:off x="10451405" y="5309330"/>
            <a:ext cx="161196" cy="16119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>
            <a:extLst>
              <a:ext uri="{FF2B5EF4-FFF2-40B4-BE49-F238E27FC236}">
                <a16:creationId xmlns:a16="http://schemas.microsoft.com/office/drawing/2014/main" id="{1908C6C2-EBD2-4A8E-8AC4-01772790A4E5}"/>
              </a:ext>
            </a:extLst>
          </p:cNvPr>
          <p:cNvSpPr/>
          <p:nvPr/>
        </p:nvSpPr>
        <p:spPr>
          <a:xfrm>
            <a:off x="8307304" y="4818604"/>
            <a:ext cx="161196" cy="16119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6" name="타원 95">
            <a:extLst>
              <a:ext uri="{FF2B5EF4-FFF2-40B4-BE49-F238E27FC236}">
                <a16:creationId xmlns:a16="http://schemas.microsoft.com/office/drawing/2014/main" id="{F97E3C5B-CFDE-49BC-9D1E-53B6905FAD80}"/>
              </a:ext>
            </a:extLst>
          </p:cNvPr>
          <p:cNvSpPr/>
          <p:nvPr/>
        </p:nvSpPr>
        <p:spPr>
          <a:xfrm>
            <a:off x="6117017" y="4505033"/>
            <a:ext cx="161196" cy="16119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7" name="타원 96">
            <a:extLst>
              <a:ext uri="{FF2B5EF4-FFF2-40B4-BE49-F238E27FC236}">
                <a16:creationId xmlns:a16="http://schemas.microsoft.com/office/drawing/2014/main" id="{F520DC37-5594-4FBF-81B7-39D6DBB0D5F3}"/>
              </a:ext>
            </a:extLst>
          </p:cNvPr>
          <p:cNvSpPr/>
          <p:nvPr/>
        </p:nvSpPr>
        <p:spPr>
          <a:xfrm>
            <a:off x="3949989" y="4145556"/>
            <a:ext cx="161196" cy="16119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8" name="타원 97">
            <a:extLst>
              <a:ext uri="{FF2B5EF4-FFF2-40B4-BE49-F238E27FC236}">
                <a16:creationId xmlns:a16="http://schemas.microsoft.com/office/drawing/2014/main" id="{B9965874-1604-4427-9A08-E18800B8A5EC}"/>
              </a:ext>
            </a:extLst>
          </p:cNvPr>
          <p:cNvSpPr/>
          <p:nvPr/>
        </p:nvSpPr>
        <p:spPr>
          <a:xfrm>
            <a:off x="1796189" y="4596023"/>
            <a:ext cx="161196" cy="161196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7117792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0CA6634-3D32-4808-9237-2DBAF563688A}"/>
              </a:ext>
            </a:extLst>
          </p:cNvPr>
          <p:cNvSpPr/>
          <p:nvPr/>
        </p:nvSpPr>
        <p:spPr>
          <a:xfrm>
            <a:off x="-228600" y="-182880"/>
            <a:ext cx="12633960" cy="7162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FE7080-DB76-40B8-9C82-7AA12DD361F0}"/>
              </a:ext>
            </a:extLst>
          </p:cNvPr>
          <p:cNvSpPr txBox="1"/>
          <p:nvPr/>
        </p:nvSpPr>
        <p:spPr>
          <a:xfrm>
            <a:off x="1859280" y="-19089678"/>
            <a:ext cx="8473440" cy="24129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팀장</a:t>
            </a:r>
            <a:endParaRPr lang="en-US" altLang="ko-KR" sz="2800" dirty="0">
              <a:ln>
                <a:solidFill>
                  <a:srgbClr val="002060"/>
                </a:solidFill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endParaRPr lang="en-US" altLang="ko-KR" sz="2800" dirty="0">
              <a:ln>
                <a:solidFill>
                  <a:srgbClr val="002060"/>
                </a:solidFill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ko-KR" altLang="en-US" sz="2800" dirty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경제학과 김준호</a:t>
            </a:r>
            <a:endParaRPr lang="en-US" altLang="ko-KR" sz="2800" dirty="0">
              <a:ln>
                <a:solidFill>
                  <a:srgbClr val="002060"/>
                </a:solidFill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endParaRPr lang="en-US" altLang="ko-KR" sz="2800" dirty="0">
              <a:ln>
                <a:solidFill>
                  <a:srgbClr val="002060"/>
                </a:solidFill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endParaRPr lang="en-US" altLang="ko-KR" sz="2800" dirty="0">
              <a:ln>
                <a:solidFill>
                  <a:srgbClr val="002060"/>
                </a:solidFill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endParaRPr lang="en-US" altLang="ko-KR" sz="2800" dirty="0">
              <a:ln>
                <a:solidFill>
                  <a:srgbClr val="002060"/>
                </a:solidFill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ko-KR" altLang="en-US" sz="2800" dirty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팀원</a:t>
            </a:r>
            <a:endParaRPr lang="en-US" altLang="ko-KR" sz="2800" dirty="0">
              <a:ln>
                <a:solidFill>
                  <a:srgbClr val="002060"/>
                </a:solidFill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endParaRPr lang="en-US" altLang="ko-KR" sz="2800" dirty="0">
              <a:ln>
                <a:solidFill>
                  <a:srgbClr val="002060"/>
                </a:solidFill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ko-KR" altLang="en-US" sz="2800" dirty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경제학과 김영진</a:t>
            </a:r>
            <a:endParaRPr lang="en-US" altLang="ko-KR" sz="2800" dirty="0">
              <a:ln>
                <a:solidFill>
                  <a:srgbClr val="002060"/>
                </a:solidFill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endParaRPr lang="en-US" altLang="ko-KR" sz="3200" dirty="0">
              <a:ln>
                <a:solidFill>
                  <a:srgbClr val="002060"/>
                </a:solidFill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ko-KR" altLang="en-US" sz="2800" dirty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경제학과 </a:t>
            </a:r>
            <a:r>
              <a:rPr lang="ko-KR" altLang="en-US" sz="2800" dirty="0" err="1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임원기</a:t>
            </a:r>
            <a:endParaRPr lang="en-US" altLang="ko-KR" sz="2800" dirty="0">
              <a:ln>
                <a:solidFill>
                  <a:srgbClr val="002060"/>
                </a:solidFill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endParaRPr lang="en-US" altLang="ko-KR" sz="2800" dirty="0">
              <a:ln>
                <a:solidFill>
                  <a:srgbClr val="002060"/>
                </a:solidFill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ko-KR" altLang="en-US" sz="2800" dirty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경제학과 </a:t>
            </a:r>
            <a:r>
              <a:rPr lang="ko-KR" altLang="en-US" sz="2800" dirty="0" err="1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김봉영</a:t>
            </a:r>
            <a:endParaRPr lang="en-US" altLang="ko-KR" sz="2800" dirty="0">
              <a:ln>
                <a:solidFill>
                  <a:srgbClr val="002060"/>
                </a:solidFill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endParaRPr lang="en-US" altLang="ko-KR" sz="2800" dirty="0">
              <a:ln>
                <a:solidFill>
                  <a:srgbClr val="002060"/>
                </a:solidFill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ko-KR" altLang="en-US" sz="2800" dirty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경제학과 양원준</a:t>
            </a:r>
            <a:endParaRPr lang="en-US" altLang="ko-KR" sz="2800" dirty="0">
              <a:ln>
                <a:solidFill>
                  <a:srgbClr val="002060"/>
                </a:solidFill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endParaRPr lang="en-US" altLang="ko-KR" sz="2800" dirty="0">
              <a:ln>
                <a:solidFill>
                  <a:srgbClr val="002060"/>
                </a:solidFill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endParaRPr lang="en-US" altLang="ko-KR" sz="2800" dirty="0">
              <a:ln>
                <a:solidFill>
                  <a:srgbClr val="002060"/>
                </a:solidFill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endParaRPr lang="en-US" altLang="ko-KR" sz="2800" dirty="0">
              <a:ln>
                <a:solidFill>
                  <a:srgbClr val="002060"/>
                </a:solidFill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endParaRPr lang="en-US" altLang="ko-KR" sz="2800" dirty="0">
              <a:ln>
                <a:solidFill>
                  <a:srgbClr val="002060"/>
                </a:solidFill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ko-KR" altLang="en-US" sz="2800" dirty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참고자료</a:t>
            </a:r>
            <a:endParaRPr lang="en-US" altLang="ko-KR" sz="2800" dirty="0">
              <a:ln>
                <a:solidFill>
                  <a:srgbClr val="002060"/>
                </a:solidFill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endParaRPr lang="en-US" altLang="ko-KR" sz="2800" dirty="0">
              <a:ln>
                <a:solidFill>
                  <a:srgbClr val="002060"/>
                </a:solidFill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en-US" altLang="ko-KR" sz="2800" dirty="0" err="1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TwitterScraper</a:t>
            </a:r>
            <a:r>
              <a:rPr lang="en-US" altLang="ko-KR" sz="2800" dirty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- </a:t>
            </a:r>
            <a:r>
              <a:rPr lang="en-US" altLang="ko-KR" sz="2800" dirty="0" err="1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taspinar</a:t>
            </a:r>
            <a:endParaRPr lang="en-US" altLang="ko-KR" sz="2800" dirty="0">
              <a:ln>
                <a:solidFill>
                  <a:srgbClr val="002060"/>
                </a:solidFill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endParaRPr lang="en-US" altLang="ko-KR" sz="2800" dirty="0">
              <a:ln>
                <a:solidFill>
                  <a:srgbClr val="002060"/>
                </a:solidFill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endParaRPr lang="en-US" altLang="ko-KR" sz="2800" dirty="0">
              <a:ln>
                <a:solidFill>
                  <a:srgbClr val="002060"/>
                </a:solidFill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en-US" altLang="ko-KR" sz="2800" dirty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Text Mining with R : a tidy approach </a:t>
            </a:r>
          </a:p>
          <a:p>
            <a:pPr marL="457200" indent="-457200" algn="ctr">
              <a:buFontTx/>
              <a:buChar char="-"/>
            </a:pPr>
            <a:r>
              <a:rPr lang="en-US" altLang="ko-KR" sz="2800" dirty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Julia </a:t>
            </a:r>
            <a:r>
              <a:rPr lang="en-US" altLang="ko-KR" sz="2800" dirty="0" err="1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Silge</a:t>
            </a:r>
            <a:r>
              <a:rPr lang="en-US" altLang="ko-KR" sz="2800" dirty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David Robinson</a:t>
            </a:r>
          </a:p>
          <a:p>
            <a:pPr algn="ctr"/>
            <a:endParaRPr lang="en-US" altLang="ko-KR" sz="2800" dirty="0">
              <a:ln>
                <a:solidFill>
                  <a:srgbClr val="002060"/>
                </a:solidFill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endParaRPr lang="en-US" altLang="ko-KR" sz="2800" dirty="0">
              <a:ln>
                <a:solidFill>
                  <a:srgbClr val="002060"/>
                </a:solidFill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en-US" altLang="ko-KR" sz="2800" dirty="0" err="1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xwMOOC</a:t>
            </a:r>
            <a:r>
              <a:rPr lang="en-US" altLang="ko-KR" sz="2800" dirty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2800" dirty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텍스트 처리</a:t>
            </a:r>
            <a:r>
              <a:rPr lang="en-US" altLang="ko-KR" sz="2800" dirty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- Software carpentry</a:t>
            </a:r>
          </a:p>
          <a:p>
            <a:pPr algn="ctr"/>
            <a:endParaRPr lang="en-US" altLang="ko-KR" sz="2800" dirty="0">
              <a:ln>
                <a:solidFill>
                  <a:srgbClr val="002060"/>
                </a:solidFill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endParaRPr lang="en-US" altLang="ko-KR" sz="2800" dirty="0">
              <a:ln>
                <a:solidFill>
                  <a:srgbClr val="002060"/>
                </a:solidFill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en-US" altLang="ko-KR" sz="2800" dirty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R</a:t>
            </a:r>
            <a:r>
              <a:rPr lang="ko-KR" altLang="en-US" sz="2800" dirty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을 이용한 텍스트 마이닝 </a:t>
            </a:r>
            <a:r>
              <a:rPr lang="en-US" altLang="ko-KR" sz="2800" dirty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 </a:t>
            </a:r>
            <a:r>
              <a:rPr lang="ko-KR" altLang="en-US" sz="2800" dirty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김진성</a:t>
            </a:r>
            <a:endParaRPr lang="en-US" altLang="ko-KR" sz="2800" dirty="0">
              <a:ln>
                <a:solidFill>
                  <a:srgbClr val="002060"/>
                </a:solidFill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endParaRPr lang="en-US" altLang="ko-KR" sz="2800" dirty="0">
              <a:ln>
                <a:solidFill>
                  <a:srgbClr val="002060"/>
                </a:solidFill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endParaRPr lang="en-US" altLang="ko-KR" sz="2800" dirty="0">
              <a:ln>
                <a:solidFill>
                  <a:srgbClr val="002060"/>
                </a:solidFill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en-US" altLang="ko-KR" sz="2800" dirty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R</a:t>
            </a:r>
            <a:r>
              <a:rPr lang="ko-KR" altLang="en-US" sz="2800" dirty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을 활용한 텍스트 마이닝 입문 </a:t>
            </a:r>
            <a:r>
              <a:rPr lang="en-US" altLang="ko-KR" sz="2800" dirty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 </a:t>
            </a:r>
            <a:r>
              <a:rPr lang="ko-KR" altLang="en-US" sz="2800" dirty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서진수</a:t>
            </a:r>
            <a:endParaRPr lang="en-US" altLang="ko-KR" sz="2800" dirty="0">
              <a:ln>
                <a:solidFill>
                  <a:srgbClr val="002060"/>
                </a:solidFill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endParaRPr lang="en-US" altLang="ko-KR" sz="2800" dirty="0">
              <a:ln>
                <a:solidFill>
                  <a:srgbClr val="002060"/>
                </a:solidFill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endParaRPr lang="en-US" altLang="ko-KR" sz="2800" dirty="0">
              <a:ln>
                <a:solidFill>
                  <a:srgbClr val="002060"/>
                </a:solidFill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en-US" altLang="ko-KR" sz="2800" dirty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SNS </a:t>
            </a:r>
            <a:r>
              <a:rPr lang="ko-KR" altLang="en-US" sz="2800" dirty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소셜 빅데이터를 통한 아웃도어 의류 소비자 특성과</a:t>
            </a:r>
            <a:endParaRPr lang="en-US" altLang="ko-KR" sz="2800" dirty="0">
              <a:ln>
                <a:solidFill>
                  <a:srgbClr val="002060"/>
                </a:solidFill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ko-KR" altLang="en-US" sz="2800" dirty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주요 아웃도어 의류 브랜드 현황 분석 </a:t>
            </a:r>
            <a:r>
              <a:rPr lang="en-US" altLang="ko-KR" sz="2800" dirty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 </a:t>
            </a:r>
            <a:r>
              <a:rPr lang="ko-KR" altLang="en-US" sz="2800" dirty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정혜정</a:t>
            </a:r>
            <a:r>
              <a:rPr lang="en-US" altLang="ko-KR" sz="2800" dirty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ko-KR" altLang="en-US" sz="2800" dirty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오경희</a:t>
            </a:r>
            <a:endParaRPr lang="en-US" altLang="ko-KR" sz="2800" dirty="0">
              <a:ln>
                <a:solidFill>
                  <a:srgbClr val="002060"/>
                </a:solidFill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endParaRPr lang="en-US" altLang="ko-KR" sz="2800" dirty="0">
              <a:ln>
                <a:solidFill>
                  <a:srgbClr val="002060"/>
                </a:solidFill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endParaRPr lang="en-US" altLang="ko-KR" sz="2800" dirty="0">
              <a:ln>
                <a:solidFill>
                  <a:srgbClr val="002060"/>
                </a:solidFill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ko-KR" altLang="en-US" sz="2800" dirty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소셜 빅데이터 분석을 통한 소비자 가치 인식 연구</a:t>
            </a:r>
            <a:endParaRPr lang="en-US" altLang="ko-KR" sz="2800" dirty="0">
              <a:ln>
                <a:solidFill>
                  <a:srgbClr val="002060"/>
                </a:solidFill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en-US" altLang="ko-KR" sz="2800" dirty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: </a:t>
            </a:r>
            <a:r>
              <a:rPr lang="ko-KR" altLang="en-US" sz="2800" dirty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신규 스마트폰을 중심으로 </a:t>
            </a:r>
            <a:r>
              <a:rPr lang="en-US" altLang="ko-KR" sz="2800" dirty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- </a:t>
            </a:r>
            <a:r>
              <a:rPr lang="ko-KR" altLang="en-US" sz="2800" dirty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김형중</a:t>
            </a:r>
            <a:r>
              <a:rPr lang="en-US" altLang="ko-KR" sz="2800" dirty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ko-KR" altLang="en-US" sz="2800" dirty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김진화</a:t>
            </a:r>
            <a:endParaRPr lang="en-US" altLang="ko-KR" sz="2800" dirty="0">
              <a:ln>
                <a:solidFill>
                  <a:srgbClr val="002060"/>
                </a:solidFill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endParaRPr lang="en-US" altLang="ko-KR" sz="2800" dirty="0">
              <a:ln>
                <a:solidFill>
                  <a:srgbClr val="002060"/>
                </a:solidFill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endParaRPr lang="en-US" altLang="ko-KR" sz="2800" dirty="0">
              <a:ln>
                <a:solidFill>
                  <a:srgbClr val="002060"/>
                </a:solidFill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endParaRPr lang="en-US" altLang="ko-KR" sz="2800" dirty="0">
              <a:ln>
                <a:solidFill>
                  <a:srgbClr val="002060"/>
                </a:solidFill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endParaRPr lang="en-US" altLang="ko-KR" sz="2800" dirty="0">
              <a:ln>
                <a:solidFill>
                  <a:srgbClr val="002060"/>
                </a:solidFill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endParaRPr lang="en-US" altLang="ko-KR" sz="2800" dirty="0">
              <a:ln>
                <a:solidFill>
                  <a:srgbClr val="002060"/>
                </a:solidFill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endParaRPr lang="en-US" altLang="ko-KR" sz="2800" dirty="0">
              <a:ln>
                <a:solidFill>
                  <a:srgbClr val="002060"/>
                </a:solidFill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endParaRPr lang="en-US" altLang="ko-KR" sz="2800" dirty="0">
              <a:ln>
                <a:solidFill>
                  <a:srgbClr val="002060"/>
                </a:solidFill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endParaRPr lang="en-US" altLang="ko-KR" sz="2800" dirty="0">
              <a:ln>
                <a:solidFill>
                  <a:srgbClr val="002060"/>
                </a:solidFill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endParaRPr lang="en-US" altLang="ko-KR" sz="2800" dirty="0">
              <a:ln>
                <a:solidFill>
                  <a:srgbClr val="002060"/>
                </a:solidFill>
              </a:ln>
              <a:solidFill>
                <a:schemeClr val="bg1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algn="ctr"/>
            <a:r>
              <a:rPr lang="ko-KR" altLang="en-US" sz="2800" dirty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감사합니다</a:t>
            </a:r>
            <a:r>
              <a:rPr lang="en-US" altLang="ko-KR" sz="2800" dirty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8F5D658-273B-4D6C-9355-D2F2AC01A296}"/>
              </a:ext>
            </a:extLst>
          </p:cNvPr>
          <p:cNvSpPr/>
          <p:nvPr/>
        </p:nvSpPr>
        <p:spPr>
          <a:xfrm>
            <a:off x="5129509" y="3157558"/>
            <a:ext cx="19367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800" dirty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감사합니다</a:t>
            </a:r>
            <a:r>
              <a:rPr lang="en-US" altLang="ko-KR" sz="2800" dirty="0">
                <a:ln>
                  <a:solidFill>
                    <a:srgbClr val="002060"/>
                  </a:solidFill>
                </a:ln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3722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6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/>
          <p:cNvSpPr txBox="1"/>
          <p:nvPr/>
        </p:nvSpPr>
        <p:spPr>
          <a:xfrm>
            <a:off x="2430213" y="1823367"/>
            <a:ext cx="7258549" cy="3231654"/>
          </a:xfrm>
          <a:prstGeom prst="rect">
            <a:avLst/>
          </a:prstGeom>
          <a:noFill/>
          <a:ln>
            <a:noFill/>
          </a:ln>
          <a:sp3d contourW="12700">
            <a:contourClr>
              <a:schemeClr val="bg1"/>
            </a:contourClr>
          </a:sp3d>
        </p:spPr>
        <p:txBody>
          <a:bodyPr wrap="square" rtlCol="0">
            <a:spAutoFit/>
            <a:scene3d>
              <a:camera prst="orthographicFront">
                <a:rot lat="21299999" lon="600000" rev="300000"/>
              </a:camera>
              <a:lightRig rig="threePt" dir="t"/>
            </a:scene3d>
            <a:sp3d extrusionH="1524000" contourW="12700">
              <a:extrusionClr>
                <a:schemeClr val="tx1"/>
              </a:extrusionClr>
              <a:contourClr>
                <a:schemeClr val="tx1"/>
              </a:contourClr>
            </a:sp3d>
          </a:bodyPr>
          <a:lstStyle/>
          <a:p>
            <a:r>
              <a:rPr lang="ko-KR" altLang="en-US" sz="8000" i="1" dirty="0">
                <a:solidFill>
                  <a:schemeClr val="accent4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소비자 </a:t>
            </a:r>
            <a:r>
              <a:rPr lang="ko-KR" altLang="en-US" sz="8000" i="1" dirty="0">
                <a:solidFill>
                  <a:srgbClr val="FF0000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감정</a:t>
            </a:r>
            <a:r>
              <a:rPr lang="ko-KR" altLang="en-US" sz="8000" i="1" dirty="0">
                <a:solidFill>
                  <a:schemeClr val="accent4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으로 </a:t>
            </a:r>
            <a:endParaRPr lang="en-US" altLang="ko-KR" sz="8000" i="1" dirty="0">
              <a:solidFill>
                <a:schemeClr val="accent4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ko-KR" altLang="en-US" sz="8000" i="1" dirty="0">
                <a:solidFill>
                  <a:schemeClr val="accent4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기업을 </a:t>
            </a:r>
            <a:r>
              <a:rPr lang="ko-KR" altLang="en-US" sz="8000" i="1" dirty="0">
                <a:solidFill>
                  <a:schemeClr val="accent5">
                    <a:lumMod val="7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감정</a:t>
            </a:r>
            <a:r>
              <a:rPr lang="ko-KR" altLang="en-US" sz="8000" i="1" dirty="0">
                <a:solidFill>
                  <a:schemeClr val="accent4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하다</a:t>
            </a:r>
            <a:r>
              <a:rPr lang="en-US" altLang="ko-KR" sz="5400" i="1" dirty="0">
                <a:solidFill>
                  <a:schemeClr val="accent4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.</a:t>
            </a:r>
          </a:p>
          <a:p>
            <a:r>
              <a:rPr lang="en-US" altLang="ko-KR" sz="4000" i="1" dirty="0">
                <a:solidFill>
                  <a:schemeClr val="accent3">
                    <a:lumMod val="7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# 14-18</a:t>
            </a:r>
            <a:r>
              <a:rPr lang="ko-KR" altLang="en-US" sz="4000" i="1" dirty="0">
                <a:solidFill>
                  <a:schemeClr val="accent3">
                    <a:lumMod val="7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년 </a:t>
            </a:r>
            <a:r>
              <a:rPr lang="en-US" altLang="ko-KR" sz="4000" i="1" dirty="0">
                <a:solidFill>
                  <a:schemeClr val="accent3">
                    <a:lumMod val="7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twitter</a:t>
            </a:r>
            <a:r>
              <a:rPr lang="ko-KR" altLang="en-US" sz="4000" i="1" dirty="0">
                <a:solidFill>
                  <a:schemeClr val="accent3">
                    <a:lumMod val="75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를 중심으로</a:t>
            </a:r>
          </a:p>
        </p:txBody>
      </p:sp>
      <p:cxnSp>
        <p:nvCxnSpPr>
          <p:cNvPr id="19" name="직선 연결선 18"/>
          <p:cNvCxnSpPr/>
          <p:nvPr/>
        </p:nvCxnSpPr>
        <p:spPr>
          <a:xfrm flipH="1">
            <a:off x="0" y="1052513"/>
            <a:ext cx="12192000" cy="1382462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>
            <a:off x="-36512" y="4443413"/>
            <a:ext cx="12228512" cy="1371760"/>
          </a:xfrm>
          <a:prstGeom prst="line">
            <a:avLst/>
          </a:prstGeom>
          <a:ln w="1905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순서도: 수동 입력 10"/>
          <p:cNvSpPr/>
          <p:nvPr/>
        </p:nvSpPr>
        <p:spPr>
          <a:xfrm rot="10800000">
            <a:off x="0" y="-2717798"/>
            <a:ext cx="12192000" cy="6858000"/>
          </a:xfrm>
          <a:prstGeom prst="flowChartManualInput">
            <a:avLst/>
          </a:prstGeom>
          <a:solidFill>
            <a:srgbClr val="8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" name="순서도: 수동 입력 3"/>
          <p:cNvSpPr/>
          <p:nvPr/>
        </p:nvSpPr>
        <p:spPr>
          <a:xfrm>
            <a:off x="0" y="2747963"/>
            <a:ext cx="12192000" cy="6858000"/>
          </a:xfrm>
          <a:prstGeom prst="flowChartManualInput">
            <a:avLst/>
          </a:prstGeom>
          <a:solidFill>
            <a:srgbClr val="8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0"/>
            <a:ext cx="12192000" cy="571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6324600"/>
            <a:ext cx="12192000" cy="533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0" y="2747963"/>
            <a:ext cx="12192000" cy="139223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순서도: 수동 입력 1"/>
          <p:cNvSpPr/>
          <p:nvPr/>
        </p:nvSpPr>
        <p:spPr>
          <a:xfrm>
            <a:off x="-3384550" y="6858001"/>
            <a:ext cx="18745200" cy="8468768"/>
          </a:xfrm>
          <a:prstGeom prst="flowChartManualInpu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189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D965"/>
                                      </p:to>
                                    </p:animClr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65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5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D965"/>
                                      </p:to>
                                    </p:animClr>
                                    <p:animClr clrSpc="rgb" dir="cw">
                                      <p:cBhvr>
                                        <p:cTn id="1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D965"/>
                                      </p:to>
                                    </p:animClr>
                                    <p:set>
                                      <p:cBhvr>
                                        <p:cTn id="17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4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64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3.7037E-6 L 0 -0.2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250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 0.2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1.11111E-6 L 4.16667E-6 -1.21667 " pathEditMode="relative" rAng="0" ptsTypes="AA">
                                      <p:cBhvr>
                                        <p:cTn id="34" dur="15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0833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9" presetClass="emph" presetSubtype="0" fill="hold" grpId="1" nodeType="withEffect">
                                  <p:stCondLst>
                                    <p:cond delay="55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44D4D8"/>
                                      </p:to>
                                    </p:animClr>
                                    <p:animClr clrSpc="rgb" dir="cw">
                                      <p:cBhvr>
                                        <p:cTn id="37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44D4D8"/>
                                      </p:to>
                                    </p:animClr>
                                    <p:set>
                                      <p:cBhvr>
                                        <p:cTn id="3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4" grpId="0" animBg="1"/>
      <p:bldP spid="4" grpId="1" animBg="1"/>
      <p:bldP spid="7" grpId="0" animBg="1"/>
      <p:bldP spid="8" grpId="0" animBg="1"/>
      <p:bldP spid="2" grpId="0" animBg="1"/>
      <p:bldP spid="2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4D4D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897996" y="321258"/>
            <a:ext cx="37655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# </a:t>
            </a:r>
            <a:r>
              <a:rPr lang="ko-KR" altLang="en-US" sz="5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발표 순서</a:t>
            </a:r>
            <a:r>
              <a:rPr lang="en-US" altLang="ko-KR" sz="5400" dirty="0">
                <a:ln>
                  <a:solidFill>
                    <a:schemeClr val="bg1">
                      <a:lumMod val="50000"/>
                    </a:schemeClr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 </a:t>
            </a:r>
            <a:endParaRPr lang="ko-KR" altLang="en-US" sz="5400" dirty="0">
              <a:ln>
                <a:solidFill>
                  <a:schemeClr val="bg1">
                    <a:lumMod val="50000"/>
                  </a:schemeClr>
                </a:solidFill>
              </a:ln>
              <a:solidFill>
                <a:schemeClr val="bg1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718454" y="-3310398"/>
            <a:ext cx="2815772" cy="2815772"/>
          </a:xfrm>
          <a:prstGeom prst="ellipse">
            <a:avLst/>
          </a:prstGeom>
          <a:solidFill>
            <a:schemeClr val="bg1"/>
          </a:solidFill>
          <a:ln>
            <a:solidFill>
              <a:srgbClr val="44D4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4604655" y="-3310398"/>
            <a:ext cx="2815772" cy="2815772"/>
          </a:xfrm>
          <a:prstGeom prst="ellipse">
            <a:avLst/>
          </a:prstGeom>
          <a:solidFill>
            <a:schemeClr val="bg1"/>
          </a:solidFill>
          <a:ln>
            <a:solidFill>
              <a:srgbClr val="44D4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8490856" y="-3310398"/>
            <a:ext cx="2815772" cy="2815772"/>
          </a:xfrm>
          <a:prstGeom prst="ellipse">
            <a:avLst/>
          </a:prstGeom>
          <a:solidFill>
            <a:schemeClr val="bg1"/>
          </a:solidFill>
          <a:ln>
            <a:solidFill>
              <a:srgbClr val="44D4D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188352" y="2693801"/>
            <a:ext cx="18759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solidFill>
                  <a:srgbClr val="3ED2D6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서론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80444" y="2693801"/>
            <a:ext cx="18641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solidFill>
                  <a:srgbClr val="3ED2D6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본론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971639" y="2693801"/>
            <a:ext cx="18542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solidFill>
                  <a:srgbClr val="3ED2D6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결론</a:t>
            </a:r>
            <a:r>
              <a:rPr lang="en-US" altLang="ko-KR" sz="7200" dirty="0">
                <a:solidFill>
                  <a:srgbClr val="3ED2D6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 </a:t>
            </a:r>
            <a:endParaRPr lang="ko-KR" altLang="en-US" sz="7200" dirty="0">
              <a:solidFill>
                <a:srgbClr val="3ED2D6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371926" y="-3656926"/>
            <a:ext cx="3508828" cy="3508828"/>
          </a:xfrm>
          <a:custGeom>
            <a:avLst/>
            <a:gdLst>
              <a:gd name="connsiteX0" fmla="*/ 1754414 w 3508828"/>
              <a:gd name="connsiteY0" fmla="*/ 211364 h 3508828"/>
              <a:gd name="connsiteX1" fmla="*/ 211364 w 3508828"/>
              <a:gd name="connsiteY1" fmla="*/ 1754414 h 3508828"/>
              <a:gd name="connsiteX2" fmla="*/ 1754414 w 3508828"/>
              <a:gd name="connsiteY2" fmla="*/ 3297464 h 3508828"/>
              <a:gd name="connsiteX3" fmla="*/ 3297464 w 3508828"/>
              <a:gd name="connsiteY3" fmla="*/ 1754414 h 3508828"/>
              <a:gd name="connsiteX4" fmla="*/ 1754414 w 3508828"/>
              <a:gd name="connsiteY4" fmla="*/ 211364 h 3508828"/>
              <a:gd name="connsiteX5" fmla="*/ 1754414 w 3508828"/>
              <a:gd name="connsiteY5" fmla="*/ 0 h 3508828"/>
              <a:gd name="connsiteX6" fmla="*/ 3508828 w 3508828"/>
              <a:gd name="connsiteY6" fmla="*/ 1754414 h 3508828"/>
              <a:gd name="connsiteX7" fmla="*/ 1754414 w 3508828"/>
              <a:gd name="connsiteY7" fmla="*/ 3508828 h 3508828"/>
              <a:gd name="connsiteX8" fmla="*/ 0 w 3508828"/>
              <a:gd name="connsiteY8" fmla="*/ 1754414 h 3508828"/>
              <a:gd name="connsiteX9" fmla="*/ 1754414 w 3508828"/>
              <a:gd name="connsiteY9" fmla="*/ 0 h 3508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08828" h="3508828">
                <a:moveTo>
                  <a:pt x="1754414" y="211364"/>
                </a:moveTo>
                <a:cubicBezTo>
                  <a:pt x="902211" y="211364"/>
                  <a:pt x="211364" y="902211"/>
                  <a:pt x="211364" y="1754414"/>
                </a:cubicBezTo>
                <a:cubicBezTo>
                  <a:pt x="211364" y="2606617"/>
                  <a:pt x="902211" y="3297464"/>
                  <a:pt x="1754414" y="3297464"/>
                </a:cubicBezTo>
                <a:cubicBezTo>
                  <a:pt x="2606617" y="3297464"/>
                  <a:pt x="3297464" y="2606617"/>
                  <a:pt x="3297464" y="1754414"/>
                </a:cubicBezTo>
                <a:cubicBezTo>
                  <a:pt x="3297464" y="902211"/>
                  <a:pt x="2606617" y="211364"/>
                  <a:pt x="1754414" y="211364"/>
                </a:cubicBezTo>
                <a:close/>
                <a:moveTo>
                  <a:pt x="1754414" y="0"/>
                </a:moveTo>
                <a:cubicBezTo>
                  <a:pt x="2723350" y="0"/>
                  <a:pt x="3508828" y="785478"/>
                  <a:pt x="3508828" y="1754414"/>
                </a:cubicBezTo>
                <a:cubicBezTo>
                  <a:pt x="3508828" y="2723350"/>
                  <a:pt x="2723350" y="3508828"/>
                  <a:pt x="1754414" y="3508828"/>
                </a:cubicBezTo>
                <a:cubicBezTo>
                  <a:pt x="785478" y="3508828"/>
                  <a:pt x="0" y="2723350"/>
                  <a:pt x="0" y="1754414"/>
                </a:cubicBezTo>
                <a:cubicBezTo>
                  <a:pt x="0" y="785478"/>
                  <a:pt x="785478" y="0"/>
                  <a:pt x="175441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3ED2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4259941" y="-3656926"/>
            <a:ext cx="3508828" cy="3508828"/>
          </a:xfrm>
          <a:custGeom>
            <a:avLst/>
            <a:gdLst>
              <a:gd name="connsiteX0" fmla="*/ 1754414 w 3508828"/>
              <a:gd name="connsiteY0" fmla="*/ 211364 h 3508828"/>
              <a:gd name="connsiteX1" fmla="*/ 211364 w 3508828"/>
              <a:gd name="connsiteY1" fmla="*/ 1754414 h 3508828"/>
              <a:gd name="connsiteX2" fmla="*/ 1754414 w 3508828"/>
              <a:gd name="connsiteY2" fmla="*/ 3297464 h 3508828"/>
              <a:gd name="connsiteX3" fmla="*/ 3297464 w 3508828"/>
              <a:gd name="connsiteY3" fmla="*/ 1754414 h 3508828"/>
              <a:gd name="connsiteX4" fmla="*/ 1754414 w 3508828"/>
              <a:gd name="connsiteY4" fmla="*/ 211364 h 3508828"/>
              <a:gd name="connsiteX5" fmla="*/ 1754414 w 3508828"/>
              <a:gd name="connsiteY5" fmla="*/ 0 h 3508828"/>
              <a:gd name="connsiteX6" fmla="*/ 3508828 w 3508828"/>
              <a:gd name="connsiteY6" fmla="*/ 1754414 h 3508828"/>
              <a:gd name="connsiteX7" fmla="*/ 1754414 w 3508828"/>
              <a:gd name="connsiteY7" fmla="*/ 3508828 h 3508828"/>
              <a:gd name="connsiteX8" fmla="*/ 0 w 3508828"/>
              <a:gd name="connsiteY8" fmla="*/ 1754414 h 3508828"/>
              <a:gd name="connsiteX9" fmla="*/ 1754414 w 3508828"/>
              <a:gd name="connsiteY9" fmla="*/ 0 h 3508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08828" h="3508828">
                <a:moveTo>
                  <a:pt x="1754414" y="211364"/>
                </a:moveTo>
                <a:cubicBezTo>
                  <a:pt x="902211" y="211364"/>
                  <a:pt x="211364" y="902211"/>
                  <a:pt x="211364" y="1754414"/>
                </a:cubicBezTo>
                <a:cubicBezTo>
                  <a:pt x="211364" y="2606617"/>
                  <a:pt x="902211" y="3297464"/>
                  <a:pt x="1754414" y="3297464"/>
                </a:cubicBezTo>
                <a:cubicBezTo>
                  <a:pt x="2606617" y="3297464"/>
                  <a:pt x="3297464" y="2606617"/>
                  <a:pt x="3297464" y="1754414"/>
                </a:cubicBezTo>
                <a:cubicBezTo>
                  <a:pt x="3297464" y="902211"/>
                  <a:pt x="2606617" y="211364"/>
                  <a:pt x="1754414" y="211364"/>
                </a:cubicBezTo>
                <a:close/>
                <a:moveTo>
                  <a:pt x="1754414" y="0"/>
                </a:moveTo>
                <a:cubicBezTo>
                  <a:pt x="2723350" y="0"/>
                  <a:pt x="3508828" y="785478"/>
                  <a:pt x="3508828" y="1754414"/>
                </a:cubicBezTo>
                <a:cubicBezTo>
                  <a:pt x="3508828" y="2723350"/>
                  <a:pt x="2723350" y="3508828"/>
                  <a:pt x="1754414" y="3508828"/>
                </a:cubicBezTo>
                <a:cubicBezTo>
                  <a:pt x="785478" y="3508828"/>
                  <a:pt x="0" y="2723350"/>
                  <a:pt x="0" y="1754414"/>
                </a:cubicBezTo>
                <a:cubicBezTo>
                  <a:pt x="0" y="785478"/>
                  <a:pt x="785478" y="0"/>
                  <a:pt x="175441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3ED2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8147956" y="-3656926"/>
            <a:ext cx="3508828" cy="3508828"/>
          </a:xfrm>
          <a:custGeom>
            <a:avLst/>
            <a:gdLst>
              <a:gd name="connsiteX0" fmla="*/ 1754414 w 3508828"/>
              <a:gd name="connsiteY0" fmla="*/ 211364 h 3508828"/>
              <a:gd name="connsiteX1" fmla="*/ 211364 w 3508828"/>
              <a:gd name="connsiteY1" fmla="*/ 1754414 h 3508828"/>
              <a:gd name="connsiteX2" fmla="*/ 1754414 w 3508828"/>
              <a:gd name="connsiteY2" fmla="*/ 3297464 h 3508828"/>
              <a:gd name="connsiteX3" fmla="*/ 3297464 w 3508828"/>
              <a:gd name="connsiteY3" fmla="*/ 1754414 h 3508828"/>
              <a:gd name="connsiteX4" fmla="*/ 1754414 w 3508828"/>
              <a:gd name="connsiteY4" fmla="*/ 211364 h 3508828"/>
              <a:gd name="connsiteX5" fmla="*/ 1754414 w 3508828"/>
              <a:gd name="connsiteY5" fmla="*/ 0 h 3508828"/>
              <a:gd name="connsiteX6" fmla="*/ 3508828 w 3508828"/>
              <a:gd name="connsiteY6" fmla="*/ 1754414 h 3508828"/>
              <a:gd name="connsiteX7" fmla="*/ 1754414 w 3508828"/>
              <a:gd name="connsiteY7" fmla="*/ 3508828 h 3508828"/>
              <a:gd name="connsiteX8" fmla="*/ 0 w 3508828"/>
              <a:gd name="connsiteY8" fmla="*/ 1754414 h 3508828"/>
              <a:gd name="connsiteX9" fmla="*/ 1754414 w 3508828"/>
              <a:gd name="connsiteY9" fmla="*/ 0 h 3508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508828" h="3508828">
                <a:moveTo>
                  <a:pt x="1754414" y="211364"/>
                </a:moveTo>
                <a:cubicBezTo>
                  <a:pt x="902211" y="211364"/>
                  <a:pt x="211364" y="902211"/>
                  <a:pt x="211364" y="1754414"/>
                </a:cubicBezTo>
                <a:cubicBezTo>
                  <a:pt x="211364" y="2606617"/>
                  <a:pt x="902211" y="3297464"/>
                  <a:pt x="1754414" y="3297464"/>
                </a:cubicBezTo>
                <a:cubicBezTo>
                  <a:pt x="2606617" y="3297464"/>
                  <a:pt x="3297464" y="2606617"/>
                  <a:pt x="3297464" y="1754414"/>
                </a:cubicBezTo>
                <a:cubicBezTo>
                  <a:pt x="3297464" y="902211"/>
                  <a:pt x="2606617" y="211364"/>
                  <a:pt x="1754414" y="211364"/>
                </a:cubicBezTo>
                <a:close/>
                <a:moveTo>
                  <a:pt x="1754414" y="0"/>
                </a:moveTo>
                <a:cubicBezTo>
                  <a:pt x="2723350" y="0"/>
                  <a:pt x="3508828" y="785478"/>
                  <a:pt x="3508828" y="1754414"/>
                </a:cubicBezTo>
                <a:cubicBezTo>
                  <a:pt x="3508828" y="2723350"/>
                  <a:pt x="2723350" y="3508828"/>
                  <a:pt x="1754414" y="3508828"/>
                </a:cubicBezTo>
                <a:cubicBezTo>
                  <a:pt x="785478" y="3508828"/>
                  <a:pt x="0" y="2723350"/>
                  <a:pt x="0" y="1754414"/>
                </a:cubicBezTo>
                <a:cubicBezTo>
                  <a:pt x="0" y="785478"/>
                  <a:pt x="785478" y="0"/>
                  <a:pt x="1754414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3ED2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3" name="그룹 32"/>
          <p:cNvGrpSpPr/>
          <p:nvPr/>
        </p:nvGrpSpPr>
        <p:grpSpPr>
          <a:xfrm>
            <a:off x="0" y="0"/>
            <a:ext cx="4033157" cy="6858000"/>
            <a:chOff x="0" y="1151391"/>
            <a:chExt cx="4033157" cy="6858000"/>
          </a:xfrm>
        </p:grpSpPr>
        <p:sp>
          <p:nvSpPr>
            <p:cNvPr id="24" name="직사각형 23"/>
            <p:cNvSpPr/>
            <p:nvPr/>
          </p:nvSpPr>
          <p:spPr>
            <a:xfrm>
              <a:off x="0" y="1151391"/>
              <a:ext cx="4033157" cy="685800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87563" y="2320420"/>
              <a:ext cx="3610433" cy="4662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60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연구 배경</a:t>
              </a:r>
              <a:endParaRPr lang="en-US" altLang="ko-KR" sz="6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660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연구 목적</a:t>
              </a:r>
              <a:endParaRPr lang="en-US" altLang="ko-KR" sz="6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660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연구 방법</a:t>
              </a:r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212765" y="1169030"/>
            <a:ext cx="3610433" cy="1488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66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4033157" y="0"/>
            <a:ext cx="3948793" cy="6858000"/>
            <a:chOff x="4033157" y="0"/>
            <a:chExt cx="3948793" cy="6858000"/>
          </a:xfrm>
        </p:grpSpPr>
        <p:sp>
          <p:nvSpPr>
            <p:cNvPr id="25" name="직사각형 24"/>
            <p:cNvSpPr/>
            <p:nvPr/>
          </p:nvSpPr>
          <p:spPr>
            <a:xfrm>
              <a:off x="4033157" y="0"/>
              <a:ext cx="3948793" cy="685800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225468" y="1169030"/>
              <a:ext cx="3610433" cy="4662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60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감정 분석</a:t>
              </a:r>
              <a:endParaRPr lang="en-US" altLang="ko-KR" sz="6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660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빈도 분석</a:t>
              </a:r>
              <a:endParaRPr lang="en-US" altLang="ko-KR" sz="6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660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연관 분석</a:t>
              </a: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7971062" y="0"/>
            <a:ext cx="4220937" cy="6858000"/>
            <a:chOff x="7971062" y="0"/>
            <a:chExt cx="4220937" cy="6858000"/>
          </a:xfrm>
        </p:grpSpPr>
        <p:sp>
          <p:nvSpPr>
            <p:cNvPr id="26" name="직사각형 25"/>
            <p:cNvSpPr/>
            <p:nvPr/>
          </p:nvSpPr>
          <p:spPr>
            <a:xfrm>
              <a:off x="7971062" y="0"/>
              <a:ext cx="4220937" cy="685800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8274043" y="1169030"/>
              <a:ext cx="3610433" cy="46628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660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신뢰 점수</a:t>
              </a:r>
              <a:endParaRPr lang="en-US" altLang="ko-KR" sz="6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660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개선 방안</a:t>
              </a:r>
              <a:endParaRPr lang="en-US" altLang="ko-KR" sz="6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660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latin typeface="Tmon몬소리OTF Black" panose="02000A03000000000000" pitchFamily="50" charset="-127"/>
                  <a:ea typeface="Tmon몬소리OTF Black" panose="02000A03000000000000" pitchFamily="50" charset="-127"/>
                </a:rPr>
                <a:t>한계점</a:t>
              </a:r>
              <a:endParaRPr lang="en-US" altLang="ko-KR" sz="6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0865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42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04167E-6 4.81481E-6 L 1.04167E-6 0.75763 " pathEditMode="relative" rAng="0" ptsTypes="AA">
                                          <p:cBhvr>
                                            <p:cTn id="11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787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" presetID="45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2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5" dur="2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2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50000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04167E-6 0.00185 L 1.04167E-6 0.75763 " pathEditMode="relative" rAng="0" ptsTypes="AA" p14:bounceEnd="54000">
                                          <p:cBhvr>
                                            <p:cTn id="18" dur="3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777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4.81481E-6 L 8.33333E-7 0.75763 " pathEditMode="relative" rAng="0" ptsTypes="AA">
                                          <p:cBhvr>
                                            <p:cTn id="20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787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45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2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2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42" presetClass="path" presetSubtype="0" accel="50000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04167E-6 4.81481E-6 L 1.04167E-6 0.75763 " pathEditMode="relative" rAng="0" ptsTypes="AA" p14:bounceEnd="54000">
                                          <p:cBhvr>
                                            <p:cTn id="27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787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16667E-7 4.81481E-6 L 4.16667E-7 0.74398 " pathEditMode="relative" rAng="0" ptsTypes="AA">
                                          <p:cBhvr>
                                            <p:cTn id="29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719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45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2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42" presetClass="path" presetSubtype="0" accel="50000" fill="hold" grpId="0" nodeType="withEffect" p14:presetBounceEnd="54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04167E-6 4.81481E-6 L 1.04167E-6 0.74675 " pathEditMode="relative" rAng="0" ptsTypes="AA" p14:bounceEnd="54000">
                                          <p:cBhvr>
                                            <p:cTn id="36" dur="3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733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2" presetClass="exit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6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2" presetClass="exit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" fill="hold">
                          <p:stCondLst>
                            <p:cond delay="indefinite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2" presetClass="exit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6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9" grpId="0" animBg="1"/>
          <p:bldP spid="10" grpId="0" animBg="1"/>
          <p:bldP spid="11" grpId="0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42" presetClass="path" presetSubtype="0" accel="50000" decel="5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04167E-6 4.81481E-6 L 1.04167E-6 0.75763 " pathEditMode="relative" rAng="0" ptsTypes="AA">
                                          <p:cBhvr>
                                            <p:cTn id="11" dur="1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787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2" presetID="45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2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5" dur="2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2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42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04167E-6 0.00185 L 1.04167E-6 0.75763 " pathEditMode="relative" rAng="0" ptsTypes="AA">
                                          <p:cBhvr>
                                            <p:cTn id="18" dur="3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777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9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8.33333E-7 4.81481E-6 L 8.33333E-7 0.75763 " pathEditMode="relative" rAng="0" ptsTypes="AA">
                                          <p:cBhvr>
                                            <p:cTn id="20" dur="1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787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1" presetID="45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2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2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2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42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04167E-6 4.81481E-6 L 1.04167E-6 0.75763 " pathEditMode="relative" rAng="0" ptsTypes="AA">
                                          <p:cBhvr>
                                            <p:cTn id="27" dur="3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787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8" presetID="42" presetClass="path" presetSubtype="0" accel="50000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4.16667E-7 4.81481E-6 L 4.16667E-7 0.74398 " pathEditMode="relative" rAng="0" ptsTypes="AA">
                                          <p:cBhvr>
                                            <p:cTn id="29" dur="1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719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0" presetID="45" presetClass="entr" presetSubtype="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25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 fmla="#ppt_w*sin(2.5*pi*$)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1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2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42" presetClass="path" presetSubtype="0" ac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04167E-6 4.81481E-6 L 1.04167E-6 0.74675 " pathEditMode="relative" rAng="0" ptsTypes="AA">
                                          <p:cBhvr>
                                            <p:cTn id="36" dur="3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37338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7" fill="hold">
                          <p:stCondLst>
                            <p:cond delay="indefinite"/>
                          </p:stCondLst>
                          <p:childTnLst>
                            <p:par>
                              <p:cTn id="3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9" presetID="2" presetClass="entr" presetSubtype="1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3" fill="hold">
                          <p:stCondLst>
                            <p:cond delay="indefinite"/>
                          </p:stCondLst>
                          <p:childTnLst>
                            <p:par>
                              <p:cTn id="4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5" presetID="2" presetClass="exit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6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53" fill="hold">
                          <p:stCondLst>
                            <p:cond delay="indefinite"/>
                          </p:stCondLst>
                          <p:childTnLst>
                            <p:par>
                              <p:cTn id="5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5" presetID="2" presetClass="exit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63" fill="hold">
                          <p:stCondLst>
                            <p:cond delay="indefinite"/>
                          </p:stCondLst>
                          <p:childTnLst>
                            <p:par>
                              <p:cTn id="6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65" presetID="2" presetClass="exit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6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7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1+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499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/>
          <p:bldP spid="9" grpId="0" animBg="1"/>
          <p:bldP spid="10" grpId="0" animBg="1"/>
          <p:bldP spid="11" grpId="0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extBox 37"/>
          <p:cNvSpPr txBox="1"/>
          <p:nvPr/>
        </p:nvSpPr>
        <p:spPr>
          <a:xfrm>
            <a:off x="489026" y="5088741"/>
            <a:ext cx="84091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# SNS(</a:t>
            </a:r>
            <a:r>
              <a:rPr lang="ko-KR" altLang="en-US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눈</a:t>
            </a:r>
            <a:r>
              <a:rPr lang="en-US" altLang="ko-KR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)</a:t>
            </a:r>
            <a:r>
              <a:rPr lang="ko-KR" altLang="en-US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란</a:t>
            </a:r>
            <a:r>
              <a:rPr lang="en-US" altLang="ko-KR" sz="4000" b="1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?</a:t>
            </a:r>
          </a:p>
          <a:p>
            <a:r>
              <a:rPr lang="ko-KR" altLang="en-US" sz="28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온라인 상에서 타인과 소통하거나 관계를 맺을 수 있는 서비스</a:t>
            </a:r>
            <a:r>
              <a:rPr lang="en-US" altLang="ko-KR" sz="28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, </a:t>
            </a:r>
            <a:r>
              <a:rPr lang="ko-KR" altLang="en-US" sz="28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관심사나 </a:t>
            </a:r>
            <a:endParaRPr lang="en-US" altLang="ko-KR" sz="28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  <a:p>
            <a:r>
              <a:rPr lang="ko-KR" altLang="en-US" sz="2800" dirty="0">
                <a:latin typeface="스웨거 TTF" panose="020B0600000101010101" pitchFamily="50" charset="-127"/>
                <a:ea typeface="스웨거 TTF" panose="020B0600000101010101" pitchFamily="50" charset="-127"/>
              </a:rPr>
              <a:t>활동을 공유하는 사람들 사이의 관계망을 구축해주는 형태이다</a:t>
            </a:r>
            <a:endParaRPr lang="en-US" altLang="ko-KR" sz="2800" dirty="0">
              <a:latin typeface="스웨거 TTF" panose="020B0600000101010101" pitchFamily="50" charset="-127"/>
              <a:ea typeface="스웨거 TTF" panose="020B0600000101010101" pitchFamily="50" charset="-127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-755687" y="-1448312"/>
            <a:ext cx="10203544" cy="10203544"/>
          </a:xfrm>
          <a:prstGeom prst="ellipse">
            <a:avLst/>
          </a:prstGeom>
          <a:noFill/>
          <a:ln w="76200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-1045972" y="-1738597"/>
            <a:ext cx="10784114" cy="10784114"/>
          </a:xfrm>
          <a:prstGeom prst="ellipse">
            <a:avLst/>
          </a:prstGeom>
          <a:noFill/>
          <a:ln w="76200">
            <a:solidFill>
              <a:schemeClr val="bg1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971548" y="727477"/>
            <a:ext cx="17106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tx1"/>
                  </a:solidFill>
                </a:ln>
                <a:latin typeface="스웨거 TTF" panose="020B0600000101010101" pitchFamily="50" charset="-127"/>
                <a:ea typeface="스웨거 TTF" panose="020B0600000101010101" pitchFamily="50" charset="-127"/>
              </a:rPr>
              <a:t>SNS</a:t>
            </a:r>
            <a:r>
              <a:rPr lang="ko-KR" altLang="en-US" sz="2400" dirty="0">
                <a:ln>
                  <a:solidFill>
                    <a:schemeClr val="tx1"/>
                  </a:solidFill>
                </a:ln>
                <a:latin typeface="스웨거 TTF" panose="020B0600000101010101" pitchFamily="50" charset="-127"/>
                <a:ea typeface="스웨거 TTF" panose="020B0600000101010101" pitchFamily="50" charset="-127"/>
              </a:rPr>
              <a:t>사용 보고서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963038" y="727477"/>
            <a:ext cx="15385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/>
                  </a:solidFill>
                </a:ln>
                <a:latin typeface="스웨거 TTF" panose="020B0600000101010101" pitchFamily="50" charset="-127"/>
                <a:ea typeface="스웨거 TTF" panose="020B0600000101010101" pitchFamily="50" charset="-127"/>
              </a:rPr>
              <a:t>현대차 </a:t>
            </a:r>
            <a:r>
              <a:rPr lang="en-US" altLang="ko-KR" sz="2400" dirty="0">
                <a:ln>
                  <a:solidFill>
                    <a:schemeClr val="tx1"/>
                  </a:solidFill>
                </a:ln>
                <a:latin typeface="스웨거 TTF" panose="020B0600000101010101" pitchFamily="50" charset="-127"/>
                <a:ea typeface="스웨거 TTF" panose="020B0600000101010101" pitchFamily="50" charset="-127"/>
              </a:rPr>
              <a:t>IR</a:t>
            </a:r>
            <a:r>
              <a:rPr lang="ko-KR" altLang="en-US" sz="2400" dirty="0">
                <a:ln>
                  <a:solidFill>
                    <a:schemeClr val="tx1"/>
                  </a:solidFill>
                </a:ln>
                <a:latin typeface="스웨거 TTF" panose="020B0600000101010101" pitchFamily="50" charset="-127"/>
                <a:ea typeface="스웨거 TTF" panose="020B0600000101010101" pitchFamily="50" charset="-127"/>
              </a:rPr>
              <a:t>현황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789169" y="727477"/>
            <a:ext cx="16509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/>
                  </a:solidFill>
                </a:ln>
                <a:latin typeface="스웨거 TTF" panose="020B0600000101010101" pitchFamily="50" charset="-127"/>
                <a:ea typeface="스웨거 TTF" panose="020B0600000101010101" pitchFamily="50" charset="-127"/>
              </a:rPr>
              <a:t>감정</a:t>
            </a:r>
            <a:r>
              <a:rPr lang="en-US" altLang="ko-KR" sz="2400" dirty="0">
                <a:ln>
                  <a:solidFill>
                    <a:schemeClr val="tx1"/>
                  </a:solidFill>
                </a:ln>
                <a:latin typeface="스웨거 TTF" panose="020B0600000101010101" pitchFamily="50" charset="-127"/>
                <a:ea typeface="스웨거 TTF" panose="020B0600000101010101" pitchFamily="50" charset="-127"/>
              </a:rPr>
              <a:t>/</a:t>
            </a:r>
            <a:r>
              <a:rPr lang="ko-KR" altLang="en-US" sz="2400" dirty="0">
                <a:ln>
                  <a:solidFill>
                    <a:schemeClr val="tx1"/>
                  </a:solidFill>
                </a:ln>
                <a:latin typeface="스웨거 TTF" panose="020B0600000101010101" pitchFamily="50" charset="-127"/>
                <a:ea typeface="스웨거 TTF" panose="020B0600000101010101" pitchFamily="50" charset="-127"/>
              </a:rPr>
              <a:t>신뢰 점수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24029" y="727477"/>
            <a:ext cx="13838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tx1"/>
                  </a:solidFill>
                </a:ln>
                <a:latin typeface="스웨거 TTF" panose="020B0600000101010101" pitchFamily="50" charset="-127"/>
                <a:ea typeface="스웨거 TTF" panose="020B0600000101010101" pitchFamily="50" charset="-127"/>
              </a:rPr>
              <a:t>사업 보고서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4656" y="282075"/>
            <a:ext cx="34592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연구 배경</a:t>
            </a:r>
            <a:endParaRPr lang="en-US" altLang="ko-KR" sz="4800" dirty="0"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8" b="1586"/>
          <a:stretch/>
        </p:blipFill>
        <p:spPr>
          <a:xfrm>
            <a:off x="-3231" y="1258215"/>
            <a:ext cx="12195231" cy="359036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25" b="24314"/>
          <a:stretch/>
        </p:blipFill>
        <p:spPr>
          <a:xfrm>
            <a:off x="0" y="1269781"/>
            <a:ext cx="12192000" cy="356347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9" t="25964" r="119" b="25179"/>
          <a:stretch/>
        </p:blipFill>
        <p:spPr>
          <a:xfrm>
            <a:off x="-3231" y="1269781"/>
            <a:ext cx="12183882" cy="357798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-1" y="1258215"/>
            <a:ext cx="12192001" cy="3599235"/>
          </a:xfrm>
          <a:prstGeom prst="rect">
            <a:avLst/>
          </a:prstGeom>
          <a:solidFill>
            <a:schemeClr val="tx1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413608" y="1726170"/>
            <a:ext cx="51480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ln>
                  <a:solidFill>
                    <a:schemeClr val="tx1"/>
                  </a:solidFill>
                </a:ln>
                <a:solidFill>
                  <a:srgbClr val="44D4D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SNS</a:t>
            </a:r>
            <a:r>
              <a:rPr lang="ko-KR" altLang="en-US" sz="8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의</a:t>
            </a:r>
            <a:endParaRPr lang="en-US" altLang="ko-KR" sz="80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r>
              <a:rPr lang="ko-KR" altLang="en-US" sz="80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이용자 증가</a:t>
            </a:r>
            <a:endParaRPr lang="en-US" altLang="ko-KR" sz="80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81449" y="4025746"/>
            <a:ext cx="52251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n>
                  <a:solidFill>
                    <a:schemeClr val="tx1"/>
                  </a:solidFill>
                </a:ln>
                <a:solidFill>
                  <a:srgbClr val="44D4D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S</a:t>
            </a:r>
            <a:r>
              <a:rPr lang="en-US" altLang="ko-K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ocial </a:t>
            </a:r>
            <a:r>
              <a:rPr lang="en-US" altLang="ko-KR" sz="3200" dirty="0">
                <a:ln>
                  <a:solidFill>
                    <a:schemeClr val="tx1"/>
                  </a:solidFill>
                </a:ln>
                <a:solidFill>
                  <a:srgbClr val="44D4D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N</a:t>
            </a:r>
            <a:r>
              <a:rPr lang="en-US" altLang="ko-K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etwork </a:t>
            </a:r>
            <a:r>
              <a:rPr lang="en-US" altLang="ko-KR" sz="3200" dirty="0">
                <a:ln>
                  <a:solidFill>
                    <a:schemeClr val="tx1"/>
                  </a:solidFill>
                </a:ln>
                <a:solidFill>
                  <a:srgbClr val="44D4D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S</a:t>
            </a:r>
            <a:r>
              <a:rPr lang="en-US" altLang="ko-KR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ervice</a:t>
            </a:r>
            <a:endParaRPr lang="ko-KR" altLang="en-US" sz="3200" dirty="0">
              <a:ln>
                <a:solidFill>
                  <a:schemeClr val="tx1"/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grpSp>
        <p:nvGrpSpPr>
          <p:cNvPr id="63" name="그룹 62"/>
          <p:cNvGrpSpPr/>
          <p:nvPr/>
        </p:nvGrpSpPr>
        <p:grpSpPr>
          <a:xfrm>
            <a:off x="6561128" y="1641185"/>
            <a:ext cx="4343436" cy="3178076"/>
            <a:chOff x="6561128" y="1641185"/>
            <a:chExt cx="4343436" cy="3178076"/>
          </a:xfrm>
        </p:grpSpPr>
        <p:sp>
          <p:nvSpPr>
            <p:cNvPr id="46" name="위쪽 화살표 45"/>
            <p:cNvSpPr/>
            <p:nvPr/>
          </p:nvSpPr>
          <p:spPr>
            <a:xfrm rot="10800000" flipV="1">
              <a:off x="10328564" y="1641185"/>
              <a:ext cx="576000" cy="3178075"/>
            </a:xfrm>
            <a:prstGeom prst="upArrow">
              <a:avLst/>
            </a:prstGeom>
            <a:solidFill>
              <a:srgbClr val="E9595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53" name="위쪽 화살표 52"/>
            <p:cNvSpPr/>
            <p:nvPr/>
          </p:nvSpPr>
          <p:spPr>
            <a:xfrm rot="10800000" flipV="1">
              <a:off x="9575076" y="2227284"/>
              <a:ext cx="576000" cy="2591976"/>
            </a:xfrm>
            <a:prstGeom prst="upArrow">
              <a:avLst/>
            </a:prstGeom>
            <a:solidFill>
              <a:srgbClr val="EF8989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55" name="위쪽 화살표 54"/>
            <p:cNvSpPr/>
            <p:nvPr/>
          </p:nvSpPr>
          <p:spPr>
            <a:xfrm rot="10800000" flipV="1">
              <a:off x="8821589" y="2754993"/>
              <a:ext cx="576000" cy="2064268"/>
            </a:xfrm>
            <a:prstGeom prst="upArrow">
              <a:avLst/>
            </a:prstGeom>
            <a:solidFill>
              <a:srgbClr val="F3A7A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56" name="위쪽 화살표 55"/>
            <p:cNvSpPr/>
            <p:nvPr/>
          </p:nvSpPr>
          <p:spPr>
            <a:xfrm rot="10800000" flipV="1">
              <a:off x="8068102" y="3161393"/>
              <a:ext cx="576000" cy="1657867"/>
            </a:xfrm>
            <a:prstGeom prst="upArrow">
              <a:avLst/>
            </a:prstGeom>
            <a:solidFill>
              <a:srgbClr val="F7C1C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57" name="위쪽 화살표 56"/>
            <p:cNvSpPr/>
            <p:nvPr/>
          </p:nvSpPr>
          <p:spPr>
            <a:xfrm rot="10800000" flipV="1">
              <a:off x="7314615" y="3625850"/>
              <a:ext cx="576000" cy="1193411"/>
            </a:xfrm>
            <a:prstGeom prst="upArrow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61" name="위쪽 화살표 60"/>
            <p:cNvSpPr/>
            <p:nvPr/>
          </p:nvSpPr>
          <p:spPr>
            <a:xfrm rot="10800000" flipV="1">
              <a:off x="6561128" y="3945164"/>
              <a:ext cx="576000" cy="874097"/>
            </a:xfrm>
            <a:prstGeom prst="upArrow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pic>
        <p:nvPicPr>
          <p:cNvPr id="87" name="그림 8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30754" y="-1056491"/>
            <a:ext cx="476882" cy="385420"/>
          </a:xfrm>
          <a:prstGeom prst="rect">
            <a:avLst/>
          </a:prstGeom>
          <a:scene3d>
            <a:camera prst="orthographicFront">
              <a:rot lat="0" lon="0" rev="300000"/>
            </a:camera>
            <a:lightRig rig="threePt" dir="t"/>
          </a:scene3d>
        </p:spPr>
      </p:pic>
      <p:pic>
        <p:nvPicPr>
          <p:cNvPr id="88" name="그림 8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98509" y="-1384199"/>
            <a:ext cx="476882" cy="385420"/>
          </a:xfrm>
          <a:prstGeom prst="rect">
            <a:avLst/>
          </a:prstGeom>
          <a:scene3d>
            <a:camera prst="orthographicFront">
              <a:rot lat="0" lon="0" rev="300000"/>
            </a:camera>
            <a:lightRig rig="threePt" dir="t"/>
          </a:scene3d>
        </p:spPr>
      </p:pic>
      <p:pic>
        <p:nvPicPr>
          <p:cNvPr id="89" name="그림 8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585" y="-1890436"/>
            <a:ext cx="476882" cy="385420"/>
          </a:xfrm>
          <a:prstGeom prst="rect">
            <a:avLst/>
          </a:prstGeom>
          <a:scene3d>
            <a:camera prst="orthographicFront">
              <a:rot lat="0" lon="0" rev="300000"/>
            </a:camera>
            <a:lightRig rig="threePt" dir="t"/>
          </a:scene3d>
        </p:spPr>
      </p:pic>
      <p:pic>
        <p:nvPicPr>
          <p:cNvPr id="90" name="그림 8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8435" y="-2459579"/>
            <a:ext cx="476882" cy="385420"/>
          </a:xfrm>
          <a:prstGeom prst="rect">
            <a:avLst/>
          </a:prstGeom>
          <a:scene3d>
            <a:camera prst="orthographicFront">
              <a:rot lat="0" lon="0" rev="300000"/>
            </a:camera>
            <a:lightRig rig="threePt" dir="t"/>
          </a:scene3d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673" y="-2924567"/>
            <a:ext cx="476882" cy="385420"/>
          </a:xfrm>
          <a:prstGeom prst="rect">
            <a:avLst/>
          </a:prstGeom>
          <a:scene3d>
            <a:camera prst="orthographicFront">
              <a:rot lat="0" lon="0" rev="300000"/>
            </a:camera>
            <a:lightRig rig="threePt" dir="t"/>
          </a:scene3d>
        </p:spPr>
      </p:pic>
      <p:pic>
        <p:nvPicPr>
          <p:cNvPr id="92" name="그림 9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090" y="-3309987"/>
            <a:ext cx="476882" cy="385420"/>
          </a:xfrm>
          <a:prstGeom prst="rect">
            <a:avLst/>
          </a:prstGeom>
          <a:scene3d>
            <a:camera prst="orthographicFront">
              <a:rot lat="0" lon="0" rev="300000"/>
            </a:camera>
            <a:lightRig rig="threePt" dir="t"/>
          </a:scene3d>
        </p:spPr>
      </p:pic>
      <p:pic>
        <p:nvPicPr>
          <p:cNvPr id="93" name="그림 9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464" y="-3746733"/>
            <a:ext cx="476882" cy="385420"/>
          </a:xfrm>
          <a:prstGeom prst="rect">
            <a:avLst/>
          </a:prstGeom>
          <a:scene3d>
            <a:camera prst="orthographicFront">
              <a:rot lat="0" lon="0" rev="300000"/>
            </a:camera>
            <a:lightRig rig="threePt" dir="t"/>
          </a:scene3d>
        </p:spPr>
      </p:pic>
      <p:pic>
        <p:nvPicPr>
          <p:cNvPr id="94" name="그림 9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9368" y="-4132153"/>
            <a:ext cx="476882" cy="385420"/>
          </a:xfrm>
          <a:prstGeom prst="rect">
            <a:avLst/>
          </a:prstGeom>
          <a:scene3d>
            <a:camera prst="orthographicFront">
              <a:rot lat="0" lon="0" rev="300000"/>
            </a:camera>
            <a:lightRig rig="threePt" dir="t"/>
          </a:scene3d>
        </p:spPr>
      </p:pic>
      <p:grpSp>
        <p:nvGrpSpPr>
          <p:cNvPr id="104" name="그룹 103"/>
          <p:cNvGrpSpPr/>
          <p:nvPr/>
        </p:nvGrpSpPr>
        <p:grpSpPr>
          <a:xfrm>
            <a:off x="0" y="6858000"/>
            <a:ext cx="12192000" cy="6858000"/>
            <a:chOff x="0" y="6858000"/>
            <a:chExt cx="12192000" cy="6858000"/>
          </a:xfrm>
        </p:grpSpPr>
        <p:grpSp>
          <p:nvGrpSpPr>
            <p:cNvPr id="84" name="그룹 83"/>
            <p:cNvGrpSpPr/>
            <p:nvPr/>
          </p:nvGrpSpPr>
          <p:grpSpPr>
            <a:xfrm>
              <a:off x="0" y="6858000"/>
              <a:ext cx="12192000" cy="6858000"/>
              <a:chOff x="0" y="6858000"/>
              <a:chExt cx="12192000" cy="6858000"/>
            </a:xfrm>
          </p:grpSpPr>
          <p:sp>
            <p:nvSpPr>
              <p:cNvPr id="82" name="직사각형 81"/>
              <p:cNvSpPr/>
              <p:nvPr/>
            </p:nvSpPr>
            <p:spPr>
              <a:xfrm>
                <a:off x="0" y="6858000"/>
                <a:ext cx="12192000" cy="6858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graphicFrame>
            <p:nvGraphicFramePr>
              <p:cNvPr id="75" name="차트 74"/>
              <p:cNvGraphicFramePr/>
              <p:nvPr>
                <p:extLst>
                  <p:ext uri="{D42A27DB-BD31-4B8C-83A1-F6EECF244321}">
                    <p14:modId xmlns:p14="http://schemas.microsoft.com/office/powerpoint/2010/main" val="641306699"/>
                  </p:ext>
                </p:extLst>
              </p:nvPr>
            </p:nvGraphicFramePr>
            <p:xfrm>
              <a:off x="158416" y="6971101"/>
              <a:ext cx="11901712" cy="653868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6"/>
              </a:graphicData>
            </a:graphic>
          </p:graphicFrame>
          <p:sp>
            <p:nvSpPr>
              <p:cNvPr id="78" name="TextBox 77"/>
              <p:cNvSpPr txBox="1"/>
              <p:nvPr/>
            </p:nvSpPr>
            <p:spPr>
              <a:xfrm>
                <a:off x="2267998" y="7155301"/>
                <a:ext cx="3495040" cy="9771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000" dirty="0">
                    <a:latin typeface="Tmon몬소리OTF Black" panose="02000A03000000000000" pitchFamily="50" charset="-127"/>
                    <a:ea typeface="Tmon몬소리OTF Black" panose="02000A03000000000000" pitchFamily="50" charset="-127"/>
                  </a:rPr>
                  <a:t>세계 트위터 사용자수</a:t>
                </a:r>
                <a:r>
                  <a:rPr lang="en-US" altLang="ko-KR" sz="2000" dirty="0">
                    <a:latin typeface="Tmon몬소리OTF Black" panose="02000A03000000000000" pitchFamily="50" charset="-127"/>
                    <a:ea typeface="Tmon몬소리OTF Black" panose="02000A03000000000000" pitchFamily="50" charset="-127"/>
                  </a:rPr>
                  <a:t>(</a:t>
                </a:r>
                <a:r>
                  <a:rPr lang="ko-KR" altLang="en-US" sz="2000" dirty="0">
                    <a:latin typeface="Tmon몬소리OTF Black" panose="02000A03000000000000" pitchFamily="50" charset="-127"/>
                    <a:ea typeface="Tmon몬소리OTF Black" panose="02000A03000000000000" pitchFamily="50" charset="-127"/>
                  </a:rPr>
                  <a:t>천만</a:t>
                </a:r>
                <a:r>
                  <a:rPr lang="en-US" altLang="ko-KR" sz="2000" dirty="0">
                    <a:latin typeface="Tmon몬소리OTF Black" panose="02000A03000000000000" pitchFamily="50" charset="-127"/>
                    <a:ea typeface="Tmon몬소리OTF Black" panose="02000A03000000000000" pitchFamily="50" charset="-127"/>
                  </a:rPr>
                  <a:t>)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2000" dirty="0">
                    <a:latin typeface="Tmon몬소리OTF Black" panose="02000A03000000000000" pitchFamily="50" charset="-127"/>
                    <a:ea typeface="Tmon몬소리OTF Black" panose="02000A03000000000000" pitchFamily="50" charset="-127"/>
                  </a:rPr>
                  <a:t>미국 트위터 사용자수</a:t>
                </a:r>
                <a:r>
                  <a:rPr lang="en-US" altLang="ko-KR" sz="2000" dirty="0">
                    <a:latin typeface="Tmon몬소리OTF Black" panose="02000A03000000000000" pitchFamily="50" charset="-127"/>
                    <a:ea typeface="Tmon몬소리OTF Black" panose="02000A03000000000000" pitchFamily="50" charset="-127"/>
                  </a:rPr>
                  <a:t>(</a:t>
                </a:r>
                <a:r>
                  <a:rPr lang="ko-KR" altLang="en-US" sz="2000" dirty="0">
                    <a:latin typeface="Tmon몬소리OTF Black" panose="02000A03000000000000" pitchFamily="50" charset="-127"/>
                    <a:ea typeface="Tmon몬소리OTF Black" panose="02000A03000000000000" pitchFamily="50" charset="-127"/>
                  </a:rPr>
                  <a:t>천만</a:t>
                </a:r>
                <a:r>
                  <a:rPr lang="en-US" altLang="ko-KR" sz="2000" dirty="0">
                    <a:latin typeface="Tmon몬소리OTF Black" panose="02000A03000000000000" pitchFamily="50" charset="-127"/>
                    <a:ea typeface="Tmon몬소리OTF Black" panose="02000A03000000000000" pitchFamily="50" charset="-127"/>
                  </a:rPr>
                  <a:t>)</a:t>
                </a:r>
                <a:endParaRPr lang="ko-KR" altLang="en-US" sz="2000" dirty="0">
                  <a:latin typeface="Tmon몬소리OTF Black" panose="02000A03000000000000" pitchFamily="50" charset="-127"/>
                  <a:ea typeface="Tmon몬소리OTF Black" panose="02000A03000000000000" pitchFamily="50" charset="-127"/>
                </a:endParaRPr>
              </a:p>
            </p:txBody>
          </p:sp>
          <p:sp>
            <p:nvSpPr>
              <p:cNvPr id="79" name="직사각형 78"/>
              <p:cNvSpPr/>
              <p:nvPr/>
            </p:nvSpPr>
            <p:spPr>
              <a:xfrm>
                <a:off x="1589886" y="7323197"/>
                <a:ext cx="678112" cy="243840"/>
              </a:xfrm>
              <a:prstGeom prst="rect">
                <a:avLst/>
              </a:prstGeom>
              <a:solidFill>
                <a:srgbClr val="44D4D8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0" name="직사각형 79"/>
              <p:cNvSpPr/>
              <p:nvPr/>
            </p:nvSpPr>
            <p:spPr>
              <a:xfrm>
                <a:off x="1589886" y="7766733"/>
                <a:ext cx="678112" cy="243840"/>
              </a:xfrm>
              <a:prstGeom prst="rect">
                <a:avLst/>
              </a:prstGeom>
              <a:solidFill>
                <a:schemeClr val="accent2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1" name="액자 80"/>
              <p:cNvSpPr/>
              <p:nvPr/>
            </p:nvSpPr>
            <p:spPr>
              <a:xfrm>
                <a:off x="1260593" y="7104750"/>
                <a:ext cx="4226560" cy="1139503"/>
              </a:xfrm>
              <a:prstGeom prst="frame">
                <a:avLst>
                  <a:gd name="adj1" fmla="val 5367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pic>
          <p:nvPicPr>
            <p:cNvPr id="96" name="그림 9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152" y="11145305"/>
              <a:ext cx="476882" cy="385420"/>
            </a:xfrm>
            <a:prstGeom prst="rect">
              <a:avLst/>
            </a:prstGeom>
            <a:scene3d>
              <a:camera prst="orthographicFront">
                <a:rot lat="0" lon="0" rev="300000"/>
              </a:camera>
              <a:lightRig rig="threePt" dir="t"/>
            </a:scene3d>
          </p:spPr>
        </p:pic>
        <p:pic>
          <p:nvPicPr>
            <p:cNvPr id="97" name="그림 9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4717" y="10271967"/>
              <a:ext cx="476882" cy="385420"/>
            </a:xfrm>
            <a:prstGeom prst="rect">
              <a:avLst/>
            </a:prstGeom>
            <a:scene3d>
              <a:camera prst="orthographicFront">
                <a:rot lat="0" lon="0" rev="300000"/>
              </a:camera>
              <a:lightRig rig="threePt" dir="t"/>
            </a:scene3d>
          </p:spPr>
        </p:pic>
        <p:pic>
          <p:nvPicPr>
            <p:cNvPr id="98" name="그림 9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7077" y="9288728"/>
              <a:ext cx="476882" cy="385420"/>
            </a:xfrm>
            <a:prstGeom prst="rect">
              <a:avLst/>
            </a:prstGeom>
            <a:scene3d>
              <a:camera prst="orthographicFront">
                <a:rot lat="0" lon="0" rev="300000"/>
              </a:camera>
              <a:lightRig rig="threePt" dir="t"/>
            </a:scene3d>
          </p:spPr>
        </p:pic>
        <p:pic>
          <p:nvPicPr>
            <p:cNvPr id="99" name="그림 9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14511" y="8494080"/>
              <a:ext cx="476882" cy="385420"/>
            </a:xfrm>
            <a:prstGeom prst="rect">
              <a:avLst/>
            </a:prstGeom>
            <a:scene3d>
              <a:camera prst="orthographicFront">
                <a:rot lat="0" lon="0" rev="300000"/>
              </a:camera>
              <a:lightRig rig="threePt" dir="t"/>
            </a:scene3d>
          </p:spPr>
        </p:pic>
        <p:pic>
          <p:nvPicPr>
            <p:cNvPr id="100" name="그림 9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2002" y="7817863"/>
              <a:ext cx="476882" cy="385420"/>
            </a:xfrm>
            <a:prstGeom prst="rect">
              <a:avLst/>
            </a:prstGeom>
            <a:scene3d>
              <a:camera prst="orthographicFront">
                <a:rot lat="0" lon="0" rev="300000"/>
              </a:camera>
              <a:lightRig rig="threePt" dir="t"/>
            </a:scene3d>
          </p:spPr>
        </p:pic>
        <p:pic>
          <p:nvPicPr>
            <p:cNvPr id="101" name="그림 10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3594" y="7597798"/>
              <a:ext cx="476882" cy="385420"/>
            </a:xfrm>
            <a:prstGeom prst="rect">
              <a:avLst/>
            </a:prstGeom>
            <a:scene3d>
              <a:camera prst="orthographicFront">
                <a:rot lat="0" lon="0" rev="300000"/>
              </a:camera>
              <a:lightRig rig="threePt" dir="t"/>
            </a:scene3d>
          </p:spPr>
        </p:pic>
        <p:pic>
          <p:nvPicPr>
            <p:cNvPr id="102" name="그림 10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1392" y="7366280"/>
              <a:ext cx="476882" cy="385420"/>
            </a:xfrm>
            <a:prstGeom prst="rect">
              <a:avLst/>
            </a:prstGeom>
            <a:scene3d>
              <a:camera prst="orthographicFront">
                <a:rot lat="0" lon="0" rev="300000"/>
              </a:camera>
              <a:lightRig rig="threePt" dir="t"/>
            </a:scene3d>
          </p:spPr>
        </p:pic>
        <p:pic>
          <p:nvPicPr>
            <p:cNvPr id="103" name="그림 10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04413" y="7147362"/>
              <a:ext cx="476882" cy="385420"/>
            </a:xfrm>
            <a:prstGeom prst="rect">
              <a:avLst/>
            </a:prstGeom>
            <a:scene3d>
              <a:camera prst="orthographicFront">
                <a:rot lat="0" lon="0" rev="300000"/>
              </a:camera>
              <a:lightRig rig="threePt" dir="t"/>
            </a:scene3d>
          </p:spPr>
        </p:pic>
      </p:grpSp>
      <p:cxnSp>
        <p:nvCxnSpPr>
          <p:cNvPr id="85" name="직선 화살표 연결선 84"/>
          <p:cNvCxnSpPr/>
          <p:nvPr/>
        </p:nvCxnSpPr>
        <p:spPr>
          <a:xfrm flipV="1">
            <a:off x="1119414" y="1290568"/>
            <a:ext cx="10268857" cy="416288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/>
          <p:cNvCxnSpPr/>
          <p:nvPr/>
        </p:nvCxnSpPr>
        <p:spPr>
          <a:xfrm flipV="1">
            <a:off x="1724592" y="5053053"/>
            <a:ext cx="9992972" cy="92540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711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push dir="u"/>
      </p:transition>
    </mc:Choice>
    <mc:Fallback xmlns="">
      <p:transition spd="slow">
        <p:push dir="u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xit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randombar(horizontal)">
                                          <p:cBhvr>
                                            <p:cTn id="6" dur="7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2" dur="75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4" presetClass="exit" presetSubtype="1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randombar(horizontal)">
                                          <p:cBhvr>
                                            <p:cTn id="16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8" presetClass="emp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21" dur="15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3" dur="15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2" presetClass="exit" presetSubtype="1" accel="4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5" dur="10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" presetID="2" presetClass="exit" presetSubtype="1" accel="4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9" dur="10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" presetID="2" presetClass="exit" presetSubtype="1" accel="4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3" dur="10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" presetID="2" presetClass="exit" presetSubtype="1" accel="4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7" dur="10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" presetID="2" presetClass="exit" presetSubtype="1" accel="4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1" dur="10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0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2" presetClass="exit" presetSubtype="1" accel="1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5" dur="175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75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1749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" presetID="2" presetClass="exit" presetSubtype="1" accel="1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9" dur="175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75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174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2" presetClass="exit" presetSubtype="1" accel="1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3" dur="175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175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174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" presetID="2" presetClass="exit" presetSubtype="1" accel="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7" dur="225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225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224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" presetID="2" presetClass="exit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1" dur="20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20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4" presetID="2" presetClass="exit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5" dur="20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20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" presetID="64" presetClass="path" presetSubtype="0" accel="21000" fill="hold" nodeType="withEffect" p14:presetBounceEnd="49000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-0.00156 -0.00833 L -0.00156 -1 " pathEditMode="relative" rAng="0" ptsTypes="AA" p14:bounceEnd="49000">
                                          <p:cBhvr>
                                            <p:cTn id="69" dur="265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4958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0" fill="hold">
                          <p:stCondLst>
                            <p:cond delay="indefinite"/>
                          </p:stCondLst>
                          <p:childTnLst>
                            <p:par>
                              <p:cTn id="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2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4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5" fill="hold">
                          <p:stCondLst>
                            <p:cond delay="indefinite"/>
                          </p:stCondLst>
                          <p:childTnLst>
                            <p:par>
                              <p:cTn id="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7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9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14" grpId="0" animBg="1"/>
          <p:bldP spid="13" grpId="0" animBg="1"/>
          <p:bldP spid="15" grpId="0"/>
          <p:bldP spid="17" grpId="0"/>
          <p:bldP spid="20" grpId="0"/>
          <p:bldP spid="23" grpId="0"/>
          <p:bldP spid="9" grpId="0"/>
          <p:bldP spid="8" grpId="0" animBg="1"/>
          <p:bldP spid="10" grpId="0"/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4" presetClass="exit" presetSubtype="1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randombar(horizontal)">
                                          <p:cBhvr>
                                            <p:cTn id="6" dur="75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7" dur="1" fill="hold">
                                              <p:stCondLst>
                                                <p:cond delay="749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8" fill="hold">
                          <p:stCondLst>
                            <p:cond delay="indefinite"/>
                          </p:stCondLst>
                          <p:childTnLst>
                            <p:par>
                              <p:cTn id="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0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2" dur="75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14" presetClass="exit" presetSubtype="1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randombar(horizontal)">
                                          <p:cBhvr>
                                            <p:cTn id="16" dur="10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8" presetClass="emph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21" dur="150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21600000">
                                          <p:cBhvr>
                                            <p:cTn id="23" dur="150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2" presetClass="exit" presetSubtype="1" accel="4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5" dur="10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1000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28" presetID="2" presetClass="exit" presetSubtype="1" accel="4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29" dur="10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2" presetID="2" presetClass="exit" presetSubtype="1" accel="4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3" dur="10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36" presetID="2" presetClass="exit" presetSubtype="1" accel="4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37" dur="10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0" presetID="2" presetClass="exit" presetSubtype="1" accel="4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1" dur="10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10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4" presetID="2" presetClass="exit" presetSubtype="1" accel="15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5" dur="175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175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1749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8" presetID="2" presetClass="exit" presetSubtype="1" accel="1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49" dur="175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1750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1749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2" presetID="2" presetClass="exit" presetSubtype="1" accel="1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3" dur="175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1750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1749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6" presetID="2" presetClass="exit" presetSubtype="1" accel="5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57" dur="225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225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2249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0" presetID="2" presetClass="exit" presetSubtype="1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1" dur="20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2000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4" presetID="2" presetClass="exit" presetSubtype="1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 calcmode="lin" valueType="num">
                                          <p:cBhvr additive="base">
                                            <p:cTn id="65" dur="20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6" dur="20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0-ppt_h/2"/>
                                              </p:val>
                                            </p:tav>
                                          </p:tavLst>
                                        </p:anim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1999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8" presetID="64" presetClass="path" presetSubtype="0" accel="21000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animMotion origin="layout" path="M -0.00156 -0.00833 L -0.00156 -1 " pathEditMode="relative" rAng="0" ptsTypes="AA">
                                          <p:cBhvr>
                                            <p:cTn id="69" dur="265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0" y="-49583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0" fill="hold">
                          <p:stCondLst>
                            <p:cond delay="indefinite"/>
                          </p:stCondLst>
                          <p:childTnLst>
                            <p:par>
                              <p:cTn id="71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2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4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75" fill="hold">
                          <p:stCondLst>
                            <p:cond delay="indefinite"/>
                          </p:stCondLst>
                          <p:childTnLst>
                            <p:par>
                              <p:cTn id="76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77" presetID="22" presetClass="entr" presetSubtype="4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9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8" grpId="0"/>
          <p:bldP spid="14" grpId="0" animBg="1"/>
          <p:bldP spid="13" grpId="0" animBg="1"/>
          <p:bldP spid="15" grpId="0"/>
          <p:bldP spid="17" grpId="0"/>
          <p:bldP spid="20" grpId="0"/>
          <p:bldP spid="23" grpId="0"/>
          <p:bldP spid="9" grpId="0"/>
          <p:bldP spid="8" grpId="0" animBg="1"/>
          <p:bldP spid="10" grpId="0"/>
          <p:bldP spid="12" grpId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93342" y="230131"/>
            <a:ext cx="5275368" cy="133882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800" b="1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# </a:t>
            </a:r>
            <a:r>
              <a:rPr lang="en-US" altLang="ko-KR" sz="5400" b="1" dirty="0">
                <a:ln>
                  <a:solidFill>
                    <a:schemeClr val="tx1"/>
                  </a:solidFill>
                </a:ln>
                <a:solidFill>
                  <a:srgbClr val="3ED2D6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Twitter</a:t>
            </a:r>
            <a:r>
              <a:rPr lang="ko-KR" altLang="en-US" sz="4800" b="1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의 특징</a:t>
            </a:r>
            <a:endParaRPr lang="en-US" altLang="ko-KR" sz="4800" b="1" dirty="0"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l="618" t="926" r="527" b="3705"/>
          <a:stretch/>
        </p:blipFill>
        <p:spPr>
          <a:xfrm>
            <a:off x="6059487" y="31692"/>
            <a:ext cx="6133442" cy="684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81449" y="1825625"/>
            <a:ext cx="4896484" cy="150810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b="1" i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스웨거 TTF" panose="020B0600000101010101" pitchFamily="50" charset="-127"/>
                <a:ea typeface="스웨거 TTF" panose="020B0600000101010101" pitchFamily="50" charset="-127"/>
              </a:rPr>
              <a:t>“ </a:t>
            </a:r>
            <a:r>
              <a:rPr lang="ko-KR" altLang="en-US" sz="3200" b="1" i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트위터는 실시간 </a:t>
            </a:r>
            <a:endParaRPr lang="en-US" altLang="ko-KR" sz="3200" b="1" i="1" dirty="0">
              <a:ln>
                <a:solidFill>
                  <a:schemeClr val="tx1"/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pPr algn="ctr"/>
            <a:r>
              <a:rPr lang="ko-KR" altLang="en-US" sz="3200" b="1" i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글로벌 정보 네트워크다 </a:t>
            </a:r>
            <a:r>
              <a:rPr lang="en-US" altLang="ko-KR" sz="3200" b="1" i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”</a:t>
            </a:r>
          </a:p>
          <a:p>
            <a:pPr algn="r"/>
            <a:r>
              <a:rPr lang="en-US" altLang="ko-KR" sz="2400" b="1" i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- </a:t>
            </a:r>
            <a:r>
              <a:rPr lang="ko-KR" altLang="en-US" sz="2400" b="1" i="1" dirty="0" err="1">
                <a:ln>
                  <a:solidFill>
                    <a:schemeClr val="tx1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에반</a:t>
            </a:r>
            <a:r>
              <a:rPr lang="ko-KR" altLang="en-US" sz="2400" b="1" i="1" dirty="0">
                <a:ln>
                  <a:solidFill>
                    <a:schemeClr val="tx1"/>
                  </a:solidFill>
                </a:ln>
                <a:solidFill>
                  <a:schemeClr val="accent6">
                    <a:lumMod val="60000"/>
                    <a:lumOff val="40000"/>
                  </a:schemeClr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 윌리엄스</a:t>
            </a:r>
            <a:endParaRPr lang="en-US" altLang="ko-KR" sz="2400" b="1" i="1" dirty="0">
              <a:ln>
                <a:solidFill>
                  <a:schemeClr val="tx1"/>
                </a:solidFill>
              </a:ln>
              <a:solidFill>
                <a:schemeClr val="accent6">
                  <a:lumMod val="60000"/>
                  <a:lumOff val="40000"/>
                </a:schemeClr>
              </a:solidFill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1449" y="3803587"/>
            <a:ext cx="5312719" cy="230832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200" dirty="0">
                <a:ln>
                  <a:solidFill>
                    <a:schemeClr val="bg1"/>
                  </a:solidFill>
                </a:ln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1. </a:t>
            </a:r>
            <a:r>
              <a:rPr lang="ko-KR" altLang="en-US" sz="3200" dirty="0">
                <a:ln>
                  <a:solidFill>
                    <a:schemeClr val="bg1"/>
                  </a:solidFill>
                </a:ln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오픈 메시지의 트위터 정신</a:t>
            </a:r>
            <a:endParaRPr lang="en-US" altLang="ko-KR" sz="3200" dirty="0">
              <a:ln>
                <a:solidFill>
                  <a:schemeClr val="bg1"/>
                </a:solidFill>
              </a:ln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ln>
                  <a:solidFill>
                    <a:schemeClr val="bg1"/>
                  </a:solidFill>
                </a:ln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2. </a:t>
            </a:r>
            <a:r>
              <a:rPr lang="ko-KR" altLang="en-US" sz="3200" dirty="0" err="1">
                <a:ln>
                  <a:solidFill>
                    <a:schemeClr val="bg1"/>
                  </a:solidFill>
                </a:ln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리트윗의</a:t>
            </a:r>
            <a:r>
              <a:rPr lang="ko-KR" altLang="en-US" sz="3200" dirty="0">
                <a:ln>
                  <a:solidFill>
                    <a:schemeClr val="bg1"/>
                  </a:solidFill>
                </a:ln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 </a:t>
            </a:r>
            <a:r>
              <a:rPr lang="ko-KR" altLang="en-US" sz="3200" dirty="0" err="1">
                <a:ln>
                  <a:solidFill>
                    <a:schemeClr val="bg1"/>
                  </a:solidFill>
                </a:ln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확산기능</a:t>
            </a:r>
            <a:endParaRPr lang="en-US" altLang="ko-KR" sz="3200" dirty="0">
              <a:ln>
                <a:solidFill>
                  <a:schemeClr val="bg1"/>
                </a:solidFill>
              </a:ln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ln>
                  <a:solidFill>
                    <a:schemeClr val="bg1"/>
                  </a:solidFill>
                </a:ln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3. </a:t>
            </a:r>
            <a:r>
              <a:rPr lang="ko-KR" altLang="en-US" sz="3200" dirty="0">
                <a:ln>
                  <a:solidFill>
                    <a:schemeClr val="bg1"/>
                  </a:solidFill>
                </a:ln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데이터 수집의 용이함</a:t>
            </a:r>
            <a:endParaRPr lang="en-US" altLang="ko-KR" sz="3200" dirty="0">
              <a:ln>
                <a:solidFill>
                  <a:schemeClr val="bg1"/>
                </a:solidFill>
              </a:ln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72159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내용 개체 틀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65504" y="312039"/>
            <a:ext cx="7398800" cy="5979773"/>
          </a:xfrm>
          <a:custGeom>
            <a:avLst/>
            <a:gdLst>
              <a:gd name="connsiteX0" fmla="*/ 0 w 7398800"/>
              <a:gd name="connsiteY0" fmla="*/ 0 h 5979773"/>
              <a:gd name="connsiteX1" fmla="*/ 7398800 w 7398800"/>
              <a:gd name="connsiteY1" fmla="*/ 0 h 5979773"/>
              <a:gd name="connsiteX2" fmla="*/ 7398800 w 7398800"/>
              <a:gd name="connsiteY2" fmla="*/ 5979773 h 5979773"/>
              <a:gd name="connsiteX3" fmla="*/ 0 w 7398800"/>
              <a:gd name="connsiteY3" fmla="*/ 5979773 h 597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98800" h="5979773">
                <a:moveTo>
                  <a:pt x="0" y="0"/>
                </a:moveTo>
                <a:lnTo>
                  <a:pt x="7398800" y="0"/>
                </a:lnTo>
                <a:lnTo>
                  <a:pt x="7398800" y="5979773"/>
                </a:lnTo>
                <a:lnTo>
                  <a:pt x="0" y="5979773"/>
                </a:lnTo>
                <a:close/>
              </a:path>
            </a:pathLst>
          </a:custGeom>
          <a:ln>
            <a:noFill/>
          </a:ln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biLevel thresh="2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3975" r="95816"/>
                    </a14:imgEffect>
                    <a14:imgEffect>
                      <a14:artisticCrisscrossEtching/>
                    </a14:imgEffect>
                    <a14:imgEffect>
                      <a14:colorTemperature colorTemp="112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5544" t="5393" r="8103" b="6162"/>
          <a:stretch/>
        </p:blipFill>
        <p:spPr>
          <a:xfrm>
            <a:off x="4299099" y="2598826"/>
            <a:ext cx="3931609" cy="2005014"/>
          </a:xfrm>
          <a:prstGeom prst="ellipse">
            <a:avLst/>
          </a:prstGeom>
          <a:ln>
            <a:solidFill>
              <a:srgbClr val="00B0F0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3953432" y="716602"/>
            <a:ext cx="36094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# </a:t>
            </a:r>
            <a:r>
              <a:rPr lang="ko-KR" altLang="en-US" sz="54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연구 목적</a:t>
            </a:r>
            <a:endParaRPr lang="en-US" altLang="ko-KR" sz="5400" dirty="0"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9240" y="2225935"/>
            <a:ext cx="1179384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:  </a:t>
            </a:r>
            <a:r>
              <a:rPr lang="ko-KR" altLang="en-US" sz="28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현대차 트위터 감정 분석을 활용하여 </a:t>
            </a:r>
            <a:endParaRPr lang="en-US" altLang="ko-KR" sz="2800" dirty="0"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  소비자 감정 지수와 자동차 판매량의 </a:t>
            </a:r>
            <a:r>
              <a:rPr lang="ko-KR" altLang="en-US" sz="2800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예측가능성</a:t>
            </a:r>
            <a:r>
              <a:rPr lang="ko-KR" altLang="en-US" sz="28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을 살펴보고 나아가 </a:t>
            </a:r>
            <a:endParaRPr lang="en-US" altLang="ko-KR" sz="2800" dirty="0"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  감정 지수를 분야별로 세분화하여 </a:t>
            </a:r>
            <a:r>
              <a:rPr lang="ko-KR" altLang="en-US" sz="2800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기업 신뢰 점수</a:t>
            </a:r>
            <a:r>
              <a:rPr lang="ko-KR" altLang="en-US" sz="28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로 활용한다</a:t>
            </a:r>
            <a:r>
              <a:rPr lang="en-US" altLang="ko-KR" sz="28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.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229240" y="4630151"/>
            <a:ext cx="95885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:  </a:t>
            </a:r>
            <a:r>
              <a:rPr lang="ko-KR" altLang="en-US" sz="28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또한 </a:t>
            </a:r>
            <a:r>
              <a:rPr lang="ko-KR" altLang="en-US" sz="2800" dirty="0" err="1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긍</a:t>
            </a:r>
            <a:r>
              <a:rPr lang="en-US" altLang="ko-KR" sz="2800" dirty="0">
                <a:latin typeface="맑은 고딕" panose="020B0503020000020004" pitchFamily="50" charset="-127"/>
              </a:rPr>
              <a:t>•</a:t>
            </a:r>
            <a:r>
              <a:rPr lang="ko-KR" altLang="en-US" sz="28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부정 단어의 </a:t>
            </a:r>
            <a:r>
              <a:rPr lang="ko-KR" altLang="en-US" sz="2800" dirty="0" err="1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연관어</a:t>
            </a:r>
            <a:r>
              <a:rPr lang="ko-KR" altLang="en-US" sz="28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 분석을 통해 </a:t>
            </a:r>
            <a:endParaRPr lang="en-US" altLang="ko-KR" sz="2800" dirty="0"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  현대차의 강점과 약점을 파악하여 </a:t>
            </a:r>
            <a:r>
              <a:rPr lang="ko-KR" altLang="en-US" sz="2800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개선방안을</a:t>
            </a:r>
            <a:r>
              <a:rPr lang="ko-KR" altLang="en-US" sz="28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 </a:t>
            </a:r>
            <a:r>
              <a:rPr lang="ko-KR" altLang="en-US" sz="2800" dirty="0">
                <a:ln>
                  <a:solidFill>
                    <a:schemeClr val="tx1"/>
                  </a:solidFill>
                </a:ln>
                <a:solidFill>
                  <a:schemeClr val="accent4"/>
                </a:solidFill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제안</a:t>
            </a:r>
            <a:r>
              <a:rPr lang="ko-KR" altLang="en-US" sz="28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하고자 한다</a:t>
            </a:r>
            <a:r>
              <a:rPr lang="en-US" altLang="ko-KR" sz="28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593061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6C027F55-ACFE-4A46-B022-F0E1269631E7}"/>
              </a:ext>
            </a:extLst>
          </p:cNvPr>
          <p:cNvSpPr txBox="1">
            <a:spLocks/>
          </p:cNvSpPr>
          <p:nvPr/>
        </p:nvSpPr>
        <p:spPr>
          <a:xfrm>
            <a:off x="958438" y="1139298"/>
            <a:ext cx="1930515" cy="5357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데이터 수집</a:t>
            </a:r>
            <a:endParaRPr lang="en-US" altLang="ko-KR" sz="28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13" name="그림 12" descr="자동차이(가) 표시된 사진&#10;&#10;자동 생성된 설명">
            <a:extLst>
              <a:ext uri="{FF2B5EF4-FFF2-40B4-BE49-F238E27FC236}">
                <a16:creationId xmlns:a16="http://schemas.microsoft.com/office/drawing/2014/main" id="{0A1370CC-8C54-4662-A9D9-4EFBA06C9B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419" y="1810819"/>
            <a:ext cx="4936335" cy="398656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10009914-08DA-4CE3-9E0F-DCA2EFC5636E}"/>
              </a:ext>
            </a:extLst>
          </p:cNvPr>
          <p:cNvSpPr txBox="1">
            <a:spLocks/>
          </p:cNvSpPr>
          <p:nvPr/>
        </p:nvSpPr>
        <p:spPr>
          <a:xfrm>
            <a:off x="1195459" y="2075120"/>
            <a:ext cx="5055078" cy="1195617"/>
          </a:xfrm>
          <a:prstGeom prst="rect">
            <a:avLst/>
          </a:prstGeom>
          <a:scene3d>
            <a:camera prst="perspectiveFront"/>
            <a:lightRig rig="threePt" dir="t"/>
          </a:scene3d>
        </p:spPr>
        <p:txBody>
          <a:bodyPr vert="horz" lIns="91440" tIns="45720" rIns="91440" bIns="45720" rtlCol="0" anchor="ctr">
            <a:noAutofit/>
            <a:scene3d>
              <a:camera prst="perspectiveAbove"/>
              <a:lightRig rig="threePt" dir="t"/>
            </a:scene3d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 dirty="0">
                <a:ln w="13462">
                  <a:solidFill>
                    <a:schemeClr val="bg2">
                      <a:lumMod val="25000"/>
                    </a:schemeClr>
                  </a:solidFill>
                  <a:prstDash val="solid"/>
                </a:ln>
                <a:solidFill>
                  <a:srgbClr val="16D7FE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TWITTER</a:t>
            </a:r>
            <a:r>
              <a:rPr lang="en-US" altLang="ko-KR" sz="4000" b="1" dirty="0">
                <a:ln w="13462">
                  <a:solidFill>
                    <a:schemeClr val="tx1">
                      <a:lumMod val="95000"/>
                      <a:lumOff val="5000"/>
                    </a:schemeClr>
                  </a:solidFill>
                  <a:prstDash val="solid"/>
                </a:ln>
                <a:solidFill>
                  <a:srgbClr val="FFC715"/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Tmon몬소리 Black" panose="02000A03000000000000" pitchFamily="2" charset="-127"/>
                <a:ea typeface="Tmon몬소리 Black" panose="02000A03000000000000" pitchFamily="2" charset="-127"/>
              </a:rPr>
              <a:t>SCRAPER</a:t>
            </a:r>
          </a:p>
        </p:txBody>
      </p:sp>
      <p:sp>
        <p:nvSpPr>
          <p:cNvPr id="14" name="제목 1">
            <a:extLst>
              <a:ext uri="{FF2B5EF4-FFF2-40B4-BE49-F238E27FC236}">
                <a16:creationId xmlns:a16="http://schemas.microsoft.com/office/drawing/2014/main" id="{4C0A5F14-B5BF-41A4-8E5C-67D35E870C30}"/>
              </a:ext>
            </a:extLst>
          </p:cNvPr>
          <p:cNvSpPr txBox="1">
            <a:spLocks/>
          </p:cNvSpPr>
          <p:nvPr/>
        </p:nvSpPr>
        <p:spPr>
          <a:xfrm>
            <a:off x="1196651" y="4149537"/>
            <a:ext cx="7395870" cy="5357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rgbClr val="00206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현대차</a:t>
            </a:r>
            <a:r>
              <a:rPr lang="ko-KR" altLang="en-US" sz="28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공식 계정 트윗 반응 수집</a:t>
            </a:r>
            <a:endParaRPr lang="en-US" altLang="ko-KR" sz="28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15" name="제목 1">
            <a:extLst>
              <a:ext uri="{FF2B5EF4-FFF2-40B4-BE49-F238E27FC236}">
                <a16:creationId xmlns:a16="http://schemas.microsoft.com/office/drawing/2014/main" id="{2933864C-0AA8-4109-AFE7-8E24951505EE}"/>
              </a:ext>
            </a:extLst>
          </p:cNvPr>
          <p:cNvSpPr txBox="1">
            <a:spLocks/>
          </p:cNvSpPr>
          <p:nvPr/>
        </p:nvSpPr>
        <p:spPr>
          <a:xfrm>
            <a:off x="1195459" y="3723270"/>
            <a:ext cx="3644964" cy="5357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2014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년 부터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2018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년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10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월 까지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4656" y="282075"/>
            <a:ext cx="25542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latin typeface="Tmon몬소리OTF Black" panose="02000A03000000000000" pitchFamily="50" charset="-127"/>
                <a:ea typeface="Tmon몬소리OTF Black" panose="02000A03000000000000" pitchFamily="50" charset="-127"/>
              </a:rPr>
              <a:t>연구 방법</a:t>
            </a:r>
            <a:endParaRPr lang="en-US" altLang="ko-KR" sz="4800" dirty="0">
              <a:latin typeface="Tmon몬소리OTF Black" panose="02000A03000000000000" pitchFamily="50" charset="-127"/>
              <a:ea typeface="Tmon몬소리OTF Black" panose="02000A03000000000000" pitchFamily="50" charset="-127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4C0A5F14-B5BF-41A4-8E5C-67D35E870C30}"/>
              </a:ext>
            </a:extLst>
          </p:cNvPr>
          <p:cNvSpPr txBox="1">
            <a:spLocks/>
          </p:cNvSpPr>
          <p:nvPr/>
        </p:nvSpPr>
        <p:spPr>
          <a:xfrm>
            <a:off x="2888953" y="4711584"/>
            <a:ext cx="3585260" cy="5357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solidFill>
                  <a:schemeClr val="accent5">
                    <a:lumMod val="5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트윗</a:t>
            </a:r>
            <a:r>
              <a:rPr lang="ko-KR" altLang="en-US" sz="28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수 </a:t>
            </a:r>
            <a:r>
              <a:rPr lang="en-US" altLang="ko-KR" sz="28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: 25,298</a:t>
            </a:r>
            <a:r>
              <a:rPr lang="ko-KR" altLang="en-US" sz="28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개</a:t>
            </a:r>
            <a:endParaRPr lang="en-US" altLang="ko-KR" sz="28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3250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제목 1">
            <a:extLst>
              <a:ext uri="{FF2B5EF4-FFF2-40B4-BE49-F238E27FC236}">
                <a16:creationId xmlns:a16="http://schemas.microsoft.com/office/drawing/2014/main" id="{1775C47D-8650-4EBD-BA50-925BE49EE0E4}"/>
              </a:ext>
            </a:extLst>
          </p:cNvPr>
          <p:cNvSpPr txBox="1">
            <a:spLocks/>
          </p:cNvSpPr>
          <p:nvPr/>
        </p:nvSpPr>
        <p:spPr>
          <a:xfrm>
            <a:off x="298544" y="416734"/>
            <a:ext cx="3089625" cy="53578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데이터 처리 과정</a:t>
            </a:r>
            <a:endParaRPr lang="en-US" altLang="ko-KR" sz="2800" dirty="0"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9C20A03-22BE-40F5-89F3-8A69FFB7838A}"/>
              </a:ext>
            </a:extLst>
          </p:cNvPr>
          <p:cNvGrpSpPr/>
          <p:nvPr/>
        </p:nvGrpSpPr>
        <p:grpSpPr>
          <a:xfrm>
            <a:off x="9429090" y="940489"/>
            <a:ext cx="2572370" cy="5358444"/>
            <a:chOff x="5603457" y="911168"/>
            <a:chExt cx="2890308" cy="5407718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CA5A155-E8B5-4402-9620-D04D3940E440}"/>
                </a:ext>
              </a:extLst>
            </p:cNvPr>
            <p:cNvSpPr/>
            <p:nvPr/>
          </p:nvSpPr>
          <p:spPr>
            <a:xfrm>
              <a:off x="5770318" y="1550608"/>
              <a:ext cx="2556587" cy="4762413"/>
            </a:xfrm>
            <a:prstGeom prst="rect">
              <a:avLst/>
            </a:prstGeom>
            <a:noFill/>
            <a:ln w="28575">
              <a:solidFill>
                <a:schemeClr val="bg2">
                  <a:lumMod val="10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B0C466D3-1158-4C32-A7C4-E496F4119ECE}"/>
                </a:ext>
              </a:extLst>
            </p:cNvPr>
            <p:cNvSpPr txBox="1">
              <a:spLocks/>
            </p:cNvSpPr>
            <p:nvPr/>
          </p:nvSpPr>
          <p:spPr>
            <a:xfrm>
              <a:off x="5603457" y="911168"/>
              <a:ext cx="2890308" cy="53578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2800" dirty="0"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TM packages</a:t>
              </a:r>
            </a:p>
          </p:txBody>
        </p:sp>
        <p:sp>
          <p:nvSpPr>
            <p:cNvPr id="23" name="제목 1">
              <a:extLst>
                <a:ext uri="{FF2B5EF4-FFF2-40B4-BE49-F238E27FC236}">
                  <a16:creationId xmlns:a16="http://schemas.microsoft.com/office/drawing/2014/main" id="{B1F55FBE-69E1-4CD5-9971-DE6DFBC03DE2}"/>
                </a:ext>
              </a:extLst>
            </p:cNvPr>
            <p:cNvSpPr txBox="1">
              <a:spLocks/>
            </p:cNvSpPr>
            <p:nvPr/>
          </p:nvSpPr>
          <p:spPr>
            <a:xfrm>
              <a:off x="5875595" y="1665122"/>
              <a:ext cx="2556587" cy="465376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600" dirty="0" err="1">
                  <a:solidFill>
                    <a:srgbClr val="C00000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tolower</a:t>
              </a:r>
              <a:endParaRPr lang="en-US" altLang="ko-KR" sz="1600" dirty="0">
                <a:solidFill>
                  <a:srgbClr val="C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  <a:p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  <a:p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  <a:p>
              <a:r>
                <a:rPr lang="en-US" altLang="ko-KR" sz="1600" dirty="0" err="1">
                  <a:solidFill>
                    <a:schemeClr val="accent1">
                      <a:lumMod val="75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removePunctuation</a:t>
              </a:r>
              <a:endParaRPr lang="en-US" altLang="ko-KR" sz="1600" dirty="0">
                <a:solidFill>
                  <a:schemeClr val="accent1">
                    <a:lumMod val="7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  <a:p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  <a:p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  <a:p>
              <a:r>
                <a:rPr lang="en-US" altLang="ko-KR" sz="1600" dirty="0" err="1">
                  <a:solidFill>
                    <a:schemeClr val="accent6">
                      <a:lumMod val="50000"/>
                    </a:schemeClr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removeNumber</a:t>
              </a:r>
              <a:endParaRPr lang="en-US" altLang="ko-KR" sz="1600" dirty="0">
                <a:solidFill>
                  <a:schemeClr val="accent6">
                    <a:lumMod val="5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  <a:p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  <a:p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  <a:p>
              <a:r>
                <a:rPr lang="en-US" altLang="ko-KR" sz="1600" dirty="0" err="1">
                  <a:solidFill>
                    <a:srgbClr val="7030A0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stripWhitespace</a:t>
              </a:r>
              <a:endParaRPr lang="en-US" altLang="ko-KR" sz="1600" dirty="0">
                <a:solidFill>
                  <a:srgbClr val="7030A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  <a:p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  <a:p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  <a:p>
              <a:r>
                <a:rPr lang="en-US" altLang="ko-KR" sz="1600" dirty="0" err="1">
                  <a:solidFill>
                    <a:srgbClr val="FFC000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removeWords</a:t>
              </a:r>
              <a:endParaRPr lang="en-US" altLang="ko-KR" sz="1600" dirty="0">
                <a:solidFill>
                  <a:srgbClr val="FFC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  <a:p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  <a:p>
              <a:endPara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  <a:p>
              <a:r>
                <a:rPr lang="en-US" altLang="ko-KR" sz="1600" dirty="0" err="1">
                  <a:solidFill>
                    <a:srgbClr val="44D4D8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stemDocument</a:t>
              </a:r>
              <a:endParaRPr lang="en-US" altLang="ko-KR" sz="1600" dirty="0">
                <a:solidFill>
                  <a:srgbClr val="44D4D8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  <a:p>
              <a:endParaRPr lang="en-US" altLang="ko-KR" sz="1600" dirty="0">
                <a:solidFill>
                  <a:srgbClr val="FFC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</p:grp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A061BE3-BAA4-4C96-85CA-38F4A0D5EE34}"/>
              </a:ext>
            </a:extLst>
          </p:cNvPr>
          <p:cNvSpPr/>
          <p:nvPr/>
        </p:nvSpPr>
        <p:spPr>
          <a:xfrm>
            <a:off x="674465" y="1402653"/>
            <a:ext cx="97664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@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Hyundai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 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I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have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been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trying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to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reach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roadside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assistance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for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over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2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hours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(:X)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</a:b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9D139D0-E683-4CB4-98B5-CE817635622A}"/>
              </a:ext>
            </a:extLst>
          </p:cNvPr>
          <p:cNvSpPr/>
          <p:nvPr/>
        </p:nvSpPr>
        <p:spPr>
          <a:xfrm>
            <a:off x="674465" y="2042435"/>
            <a:ext cx="97664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@</a:t>
            </a:r>
            <a:r>
              <a:rPr lang="en-US" altLang="ko-KR" sz="1600" dirty="0">
                <a:solidFill>
                  <a:srgbClr val="FF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h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yundai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  </a:t>
            </a:r>
            <a:r>
              <a:rPr lang="en-US" altLang="ko-KR" sz="1600" dirty="0">
                <a:solidFill>
                  <a:srgbClr val="FF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i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have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been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trying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to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reach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roadside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assistance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for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over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2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hours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(:</a:t>
            </a:r>
            <a:r>
              <a:rPr lang="en-US" altLang="ko-KR" sz="1600" dirty="0">
                <a:solidFill>
                  <a:srgbClr val="C00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x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)</a:t>
            </a:r>
          </a:p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   :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소문자로 변경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5899EFD4-A351-406A-8732-F3C6D3E3780E}"/>
              </a:ext>
            </a:extLst>
          </p:cNvPr>
          <p:cNvSpPr/>
          <p:nvPr/>
        </p:nvSpPr>
        <p:spPr>
          <a:xfrm>
            <a:off x="674464" y="2723041"/>
            <a:ext cx="97664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92D05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@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h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yundai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 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i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have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been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trying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to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reach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roadside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assistance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for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over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hours</a:t>
            </a:r>
            <a:r>
              <a:rPr lang="en-US" altLang="ko-KR" sz="1600" dirty="0">
                <a:solidFill>
                  <a:srgbClr val="92D05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.</a:t>
            </a:r>
            <a:r>
              <a:rPr lang="ko-KR" altLang="en-US" sz="1600" dirty="0">
                <a:solidFill>
                  <a:schemeClr val="accent1">
                    <a:lumMod val="50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1600" dirty="0">
                <a:solidFill>
                  <a:srgbClr val="92D05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(: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x</a:t>
            </a:r>
            <a:r>
              <a:rPr lang="en-US" altLang="ko-KR" sz="1600" dirty="0">
                <a:solidFill>
                  <a:srgbClr val="92D05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)</a:t>
            </a:r>
          </a:p>
          <a:p>
            <a:r>
              <a:rPr lang="en-US" altLang="ko-KR" sz="1600" dirty="0">
                <a:solidFill>
                  <a:srgbClr val="92D05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  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구두점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쉼표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마침표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느낌표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물음표 등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)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제거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01A743C2-7DB3-4B36-A2C9-3F894D3D7D8C}"/>
              </a:ext>
            </a:extLst>
          </p:cNvPr>
          <p:cNvSpPr/>
          <p:nvPr/>
        </p:nvSpPr>
        <p:spPr>
          <a:xfrm>
            <a:off x="674464" y="3403647"/>
            <a:ext cx="97664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h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yundai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 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i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have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been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trying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to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reach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roadside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assistance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for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over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1600" dirty="0">
                <a:solidFill>
                  <a:schemeClr val="accent6">
                    <a:lumMod val="7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2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hours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x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</a:b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   :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숫자 제거</a:t>
            </a: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72036F74-2F39-4EFD-86F7-C8F898975427}"/>
              </a:ext>
            </a:extLst>
          </p:cNvPr>
          <p:cNvSpPr/>
          <p:nvPr/>
        </p:nvSpPr>
        <p:spPr>
          <a:xfrm>
            <a:off x="674464" y="3998378"/>
            <a:ext cx="97664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h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yundai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i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have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been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trying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to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reach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roadside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assistance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for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over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hours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x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</a:b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   :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불필요한 공백 제거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78C720CC-9C26-4AC8-8A73-73799C67725E}"/>
              </a:ext>
            </a:extLst>
          </p:cNvPr>
          <p:cNvSpPr/>
          <p:nvPr/>
        </p:nvSpPr>
        <p:spPr>
          <a:xfrm>
            <a:off x="674464" y="5349748"/>
            <a:ext cx="97664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h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yundai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                        </a:t>
            </a:r>
            <a:r>
              <a:rPr lang="ko-KR" altLang="en-US" sz="1600" dirty="0" err="1">
                <a:solidFill>
                  <a:srgbClr val="16D7F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tr</a:t>
            </a:r>
            <a:r>
              <a:rPr lang="en-US" altLang="ko-KR" sz="1600" dirty="0" err="1">
                <a:solidFill>
                  <a:srgbClr val="16D7F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i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           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reach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1600" dirty="0" err="1">
                <a:solidFill>
                  <a:srgbClr val="16D7F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roadsid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  </a:t>
            </a:r>
            <a:r>
              <a:rPr lang="ko-KR" altLang="en-US" sz="1600" dirty="0" err="1">
                <a:solidFill>
                  <a:srgbClr val="16D7FE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assist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                          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hour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x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</a:b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   :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단어의 어근 추출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26E7BA5-A79B-4302-9C78-B4076E74F4EA}"/>
              </a:ext>
            </a:extLst>
          </p:cNvPr>
          <p:cNvSpPr/>
          <p:nvPr/>
        </p:nvSpPr>
        <p:spPr>
          <a:xfrm>
            <a:off x="674464" y="4676344"/>
            <a:ext cx="97664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h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yundai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 </a:t>
            </a:r>
            <a:r>
              <a:rPr lang="en-US" altLang="ko-KR" sz="1600" dirty="0" err="1">
                <a:solidFill>
                  <a:srgbClr val="FFC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i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1600" dirty="0" err="1">
                <a:solidFill>
                  <a:srgbClr val="FFC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have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1600" dirty="0" err="1">
                <a:solidFill>
                  <a:srgbClr val="FFC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been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160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tr</a:t>
            </a:r>
            <a:r>
              <a:rPr lang="en-US" altLang="ko-KR" sz="160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ying</a:t>
            </a:r>
            <a:r>
              <a:rPr lang="ko-KR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1600" dirty="0" err="1">
                <a:solidFill>
                  <a:srgbClr val="FFC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to</a:t>
            </a:r>
            <a:r>
              <a:rPr lang="ko-KR" altLang="en-US" sz="1600" dirty="0">
                <a:solidFill>
                  <a:srgbClr val="FFC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reach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roadsid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e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assistance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1600" dirty="0" err="1">
                <a:solidFill>
                  <a:srgbClr val="FFC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for</a:t>
            </a:r>
            <a:r>
              <a:rPr lang="ko-KR" altLang="en-US" sz="1600" dirty="0">
                <a:solidFill>
                  <a:srgbClr val="FFC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ko-KR" altLang="en-US" sz="1600" dirty="0" err="1">
                <a:solidFill>
                  <a:srgbClr val="FFC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over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hour</a:t>
            </a:r>
            <a:r>
              <a:rPr lang="ko-KR" altLang="en-US" sz="1600" dirty="0" err="1">
                <a:solidFill>
                  <a:srgbClr val="FFC000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s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x</a:t>
            </a:r>
            <a:b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</a:b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   :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불용어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(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관사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전치사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접속사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조사 등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)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제거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 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B1756598-65FE-43A2-AF58-E68F5F700271}"/>
              </a:ext>
            </a:extLst>
          </p:cNvPr>
          <p:cNvCxnSpPr>
            <a:cxnSpLocks/>
          </p:cNvCxnSpPr>
          <p:nvPr/>
        </p:nvCxnSpPr>
        <p:spPr>
          <a:xfrm>
            <a:off x="9246637" y="1402653"/>
            <a:ext cx="0" cy="4719019"/>
          </a:xfrm>
          <a:prstGeom prst="straightConnector1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prstDash val="sysDot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37641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3" grpId="0"/>
      <p:bldP spid="54" grpId="0"/>
      <p:bldP spid="55" grpId="0"/>
      <p:bldP spid="57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2691</TotalTime>
  <Words>1152</Words>
  <Application>Microsoft Office PowerPoint</Application>
  <PresentationFormat>와이드스크린</PresentationFormat>
  <Paragraphs>335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3" baseType="lpstr">
      <vt:lpstr>Tmon몬소리 Black</vt:lpstr>
      <vt:lpstr>Tmon몬소리OTF Black</vt:lpstr>
      <vt:lpstr>맑은 고딕</vt:lpstr>
      <vt:lpstr>스웨거 TTF</vt:lpstr>
      <vt:lpstr>Arial</vt:lpstr>
      <vt:lpstr>Goudy Stout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[월별] 현대차 평균감정지수 </vt:lpstr>
      <vt:lpstr>PowerPoint 프레젠테이션</vt:lpstr>
      <vt:lpstr>[월별] 현대차 판매량과 평균감정지수 </vt:lpstr>
      <vt:lpstr>[월별] 현대차 판매량과 평균감정지수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연도별 현대차 판매량, 버즈량 및 유저수 비교</vt:lpstr>
      <vt:lpstr>PowerPoint 프레젠테이션</vt:lpstr>
      <vt:lpstr>PowerPoint 프레젠테이션</vt:lpstr>
      <vt:lpstr>연도별 현대차 판매량, 버즈량 및 유저수 비교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wonpc</dc:creator>
  <cp:lastModifiedBy>limwk</cp:lastModifiedBy>
  <cp:revision>251</cp:revision>
  <dcterms:created xsi:type="dcterms:W3CDTF">2018-11-24T13:51:27Z</dcterms:created>
  <dcterms:modified xsi:type="dcterms:W3CDTF">2018-11-27T01:22:48Z</dcterms:modified>
</cp:coreProperties>
</file>